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sl" initials="f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F21"/>
    <a:srgbClr val="3FAC14"/>
    <a:srgbClr val="0092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F8299-0A34-4642-AF47-CD785B8B957A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607AC-4603-4DEB-A8A4-62FB2D61EBD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5C10B-C3E4-44DC-953B-2848DE9731A9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3C4EF-EA09-49AA-BFF0-CCE1DFCDD0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</a:t>
            </a:r>
            <a:r>
              <a:rPr lang="en-US" dirty="0" smtClean="0"/>
              <a:t>danger of</a:t>
            </a:r>
            <a:br>
              <a:rPr lang="en-US" dirty="0" smtClean="0"/>
            </a:br>
            <a:r>
              <a:rPr kumimoji="1" lang="en-US" altLang="ja-JP" sz="6000" dirty="0" smtClean="0">
                <a:solidFill>
                  <a:srgbClr val="C00000"/>
                </a:solidFill>
              </a:rPr>
              <a:t>Acid Rain</a:t>
            </a:r>
            <a:r>
              <a:rPr kumimoji="1" lang="en-US" altLang="ja-JP" sz="4000" dirty="0" smtClean="0">
                <a:solidFill>
                  <a:srgbClr val="C00000"/>
                </a:solidFill>
              </a:rPr>
              <a:t/>
            </a:r>
            <a:br>
              <a:rPr kumimoji="1" lang="en-US" altLang="ja-JP" sz="4000" dirty="0" smtClean="0">
                <a:solidFill>
                  <a:srgbClr val="C00000"/>
                </a:solidFill>
              </a:rPr>
            </a:br>
            <a:r>
              <a:rPr lang="en-US" altLang="ja-JP" sz="4000" dirty="0" smtClean="0"/>
              <a:t>‐</a:t>
            </a:r>
            <a:r>
              <a:rPr kumimoji="1" lang="en-US" altLang="ja-JP" dirty="0" smtClean="0"/>
              <a:t>the one of</a:t>
            </a:r>
            <a:r>
              <a:rPr kumimoji="1" lang="en-US" altLang="ja-JP" sz="4000" dirty="0" smtClean="0"/>
              <a:t> </a:t>
            </a:r>
            <a:r>
              <a:rPr lang="en-US" altLang="ja-JP" dirty="0" smtClean="0"/>
              <a:t>d</a:t>
            </a:r>
            <a:r>
              <a:rPr lang="en-US" dirty="0" smtClean="0"/>
              <a:t>eforestation’s causes</a:t>
            </a:r>
            <a:r>
              <a:rPr lang="en-US" altLang="ja-JP" dirty="0" smtClean="0"/>
              <a:t>-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INFLUENCE ON FORESTS OR TREES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571472" y="1214422"/>
            <a:ext cx="8072494" cy="5357850"/>
            <a:chOff x="571472" y="1357298"/>
            <a:chExt cx="7165676" cy="5063525"/>
          </a:xfrm>
        </p:grpSpPr>
        <p:pic>
          <p:nvPicPr>
            <p:cNvPr id="1027" name="Picture 3" descr="X:\1-1 森林減少\Patchwork\シュバルツバルト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472" y="1428736"/>
              <a:ext cx="7165676" cy="4992087"/>
            </a:xfrm>
            <a:prstGeom prst="rect">
              <a:avLst/>
            </a:prstGeom>
            <a:noFill/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4500562" y="1357298"/>
              <a:ext cx="235745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rgbClr val="404F21"/>
                  </a:solidFill>
                </a:rPr>
                <a:t>The part of Schwarzwald‘s forest</a:t>
              </a:r>
              <a:endParaRPr lang="ja-JP" altLang="en-US" dirty="0" smtClean="0">
                <a:solidFill>
                  <a:srgbClr val="404F21"/>
                </a:solidFill>
              </a:endParaRPr>
            </a:p>
            <a:p>
              <a:endParaRPr kumimoji="1" lang="ja-JP" altLang="en-US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powerpoint 001 remak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74" y="142851"/>
            <a:ext cx="8288292" cy="6459785"/>
          </a:xfrm>
          <a:prstGeom prst="rect">
            <a:avLst/>
          </a:prstGeom>
        </p:spPr>
      </p:pic>
      <p:grpSp>
        <p:nvGrpSpPr>
          <p:cNvPr id="2" name="グループ化 9"/>
          <p:cNvGrpSpPr/>
          <p:nvPr/>
        </p:nvGrpSpPr>
        <p:grpSpPr>
          <a:xfrm>
            <a:off x="285720" y="2714620"/>
            <a:ext cx="3357586" cy="714380"/>
            <a:chOff x="285720" y="2500306"/>
            <a:chExt cx="3357586" cy="714380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285720" y="2500306"/>
              <a:ext cx="33575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/>
                <a:t>Air Pollutant are </a:t>
              </a:r>
              <a:r>
                <a:rPr lang="en-US" altLang="ja-JP" sz="1600" smtClean="0"/>
                <a:t>dischaged </a:t>
              </a:r>
              <a:r>
                <a:rPr lang="en-US" altLang="ja-JP" sz="1600" dirty="0"/>
                <a:t>by factories</a:t>
              </a:r>
              <a:endParaRPr kumimoji="1" lang="ja-JP" altLang="en-US" sz="1600" dirty="0"/>
            </a:p>
          </p:txBody>
        </p:sp>
        <p:sp>
          <p:nvSpPr>
            <p:cNvPr id="6" name="右矢印 5"/>
            <p:cNvSpPr/>
            <p:nvPr/>
          </p:nvSpPr>
          <p:spPr>
            <a:xfrm>
              <a:off x="1214414" y="3071810"/>
              <a:ext cx="1000132" cy="14287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214414" y="2928934"/>
              <a:ext cx="71438" cy="2143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12"/>
          <p:cNvGrpSpPr/>
          <p:nvPr/>
        </p:nvGrpSpPr>
        <p:grpSpPr>
          <a:xfrm>
            <a:off x="285720" y="428604"/>
            <a:ext cx="2714644" cy="646331"/>
            <a:chOff x="1357290" y="500042"/>
            <a:chExt cx="2714644" cy="646331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1357290" y="500042"/>
              <a:ext cx="27146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Rainwater is in the </a:t>
              </a:r>
              <a:r>
                <a:rPr lang="en-US" dirty="0" smtClean="0"/>
                <a:t>clouds integration them</a:t>
              </a:r>
              <a:endParaRPr kumimoji="1" lang="ja-JP" altLang="en-US" dirty="0"/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143240" y="928670"/>
              <a:ext cx="857256" cy="14287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16"/>
          <p:cNvGrpSpPr/>
          <p:nvPr/>
        </p:nvGrpSpPr>
        <p:grpSpPr>
          <a:xfrm>
            <a:off x="6858016" y="3786190"/>
            <a:ext cx="2143140" cy="440770"/>
            <a:chOff x="6858016" y="3786190"/>
            <a:chExt cx="2143140" cy="440770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7215206" y="3857628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Become acid rain</a:t>
              </a:r>
              <a:endParaRPr kumimoji="1" lang="ja-JP" altLang="en-US" dirty="0"/>
            </a:p>
          </p:txBody>
        </p:sp>
        <p:sp>
          <p:nvSpPr>
            <p:cNvPr id="16" name="左矢印 15"/>
            <p:cNvSpPr/>
            <p:nvPr/>
          </p:nvSpPr>
          <p:spPr>
            <a:xfrm>
              <a:off x="6858016" y="3786190"/>
              <a:ext cx="714380" cy="142876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1071538" y="214290"/>
            <a:ext cx="7858180" cy="5941496"/>
            <a:chOff x="1142976" y="214290"/>
            <a:chExt cx="7858180" cy="5941496"/>
          </a:xfrm>
        </p:grpSpPr>
        <p:sp>
          <p:nvSpPr>
            <p:cNvPr id="17" name="平行四辺形 16"/>
            <p:cNvSpPr/>
            <p:nvPr/>
          </p:nvSpPr>
          <p:spPr>
            <a:xfrm>
              <a:off x="2571736" y="4286256"/>
              <a:ext cx="4643470" cy="1285884"/>
            </a:xfrm>
            <a:prstGeom prst="parallelogram">
              <a:avLst/>
            </a:prstGeom>
            <a:solidFill>
              <a:srgbClr val="404F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" name="Picture 4" descr="X:\1-1 森林減少\Patchwork\k.n\A hammer song and tower of pain\powerpoint 002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43042" y="214290"/>
              <a:ext cx="6500857" cy="5388796"/>
            </a:xfrm>
            <a:prstGeom prst="rect">
              <a:avLst/>
            </a:prstGeom>
            <a:noFill/>
          </p:spPr>
        </p:pic>
        <p:sp>
          <p:nvSpPr>
            <p:cNvPr id="21" name="正方形/長方形 20"/>
            <p:cNvSpPr/>
            <p:nvPr/>
          </p:nvSpPr>
          <p:spPr>
            <a:xfrm>
              <a:off x="5286380" y="5286388"/>
              <a:ext cx="714380" cy="285752"/>
            </a:xfrm>
            <a:prstGeom prst="rect">
              <a:avLst/>
            </a:prstGeom>
            <a:solidFill>
              <a:srgbClr val="404F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142976" y="285728"/>
              <a:ext cx="7215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PROCESS THE TREES DIE BY ACID RAIN</a:t>
              </a:r>
              <a:endParaRPr kumimoji="1" lang="ja-JP" altLang="en-US" sz="3200" dirty="0"/>
            </a:p>
          </p:txBody>
        </p:sp>
        <p:sp>
          <p:nvSpPr>
            <p:cNvPr id="13" name="上矢印 12"/>
            <p:cNvSpPr/>
            <p:nvPr/>
          </p:nvSpPr>
          <p:spPr>
            <a:xfrm>
              <a:off x="5000628" y="5357826"/>
              <a:ext cx="428628" cy="50006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929058" y="5786454"/>
              <a:ext cx="30003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Soil is acidified by acid rain</a:t>
              </a:r>
              <a:endParaRPr kumimoji="1" lang="en-US" altLang="ja-JP" dirty="0" smtClean="0"/>
            </a:p>
          </p:txBody>
        </p:sp>
        <p:sp>
          <p:nvSpPr>
            <p:cNvPr id="18" name="左矢印 17"/>
            <p:cNvSpPr/>
            <p:nvPr/>
          </p:nvSpPr>
          <p:spPr>
            <a:xfrm>
              <a:off x="6357950" y="3214686"/>
              <a:ext cx="571504" cy="35719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7072330" y="3071811"/>
              <a:ext cx="19288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Acid rain weaken the tree</a:t>
              </a:r>
              <a:endParaRPr kumimoji="1" lang="ja-JP" altLang="en-US" dirty="0"/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3500430" y="4714884"/>
              <a:ext cx="642942" cy="428628"/>
            </a:xfrm>
            <a:custGeom>
              <a:avLst/>
              <a:gdLst>
                <a:gd name="connsiteX0" fmla="*/ 54864 w 502920"/>
                <a:gd name="connsiteY0" fmla="*/ 27432 h 402336"/>
                <a:gd name="connsiteX1" fmla="*/ 36576 w 502920"/>
                <a:gd name="connsiteY1" fmla="*/ 64008 h 402336"/>
                <a:gd name="connsiteX2" fmla="*/ 18288 w 502920"/>
                <a:gd name="connsiteY2" fmla="*/ 91440 h 402336"/>
                <a:gd name="connsiteX3" fmla="*/ 0 w 502920"/>
                <a:gd name="connsiteY3" fmla="*/ 146304 h 402336"/>
                <a:gd name="connsiteX4" fmla="*/ 9144 w 502920"/>
                <a:gd name="connsiteY4" fmla="*/ 192024 h 402336"/>
                <a:gd name="connsiteX5" fmla="*/ 18288 w 502920"/>
                <a:gd name="connsiteY5" fmla="*/ 256032 h 402336"/>
                <a:gd name="connsiteX6" fmla="*/ 45720 w 502920"/>
                <a:gd name="connsiteY6" fmla="*/ 274320 h 402336"/>
                <a:gd name="connsiteX7" fmla="*/ 73152 w 502920"/>
                <a:gd name="connsiteY7" fmla="*/ 265176 h 402336"/>
                <a:gd name="connsiteX8" fmla="*/ 82296 w 502920"/>
                <a:gd name="connsiteY8" fmla="*/ 292608 h 402336"/>
                <a:gd name="connsiteX9" fmla="*/ 100584 w 502920"/>
                <a:gd name="connsiteY9" fmla="*/ 320040 h 402336"/>
                <a:gd name="connsiteX10" fmla="*/ 128016 w 502920"/>
                <a:gd name="connsiteY10" fmla="*/ 374904 h 402336"/>
                <a:gd name="connsiteX11" fmla="*/ 265176 w 502920"/>
                <a:gd name="connsiteY11" fmla="*/ 374904 h 402336"/>
                <a:gd name="connsiteX12" fmla="*/ 292608 w 502920"/>
                <a:gd name="connsiteY12" fmla="*/ 402336 h 402336"/>
                <a:gd name="connsiteX13" fmla="*/ 320040 w 502920"/>
                <a:gd name="connsiteY13" fmla="*/ 393192 h 402336"/>
                <a:gd name="connsiteX14" fmla="*/ 402336 w 502920"/>
                <a:gd name="connsiteY14" fmla="*/ 384048 h 402336"/>
                <a:gd name="connsiteX15" fmla="*/ 429768 w 502920"/>
                <a:gd name="connsiteY15" fmla="*/ 365760 h 402336"/>
                <a:gd name="connsiteX16" fmla="*/ 502920 w 502920"/>
                <a:gd name="connsiteY16" fmla="*/ 347472 h 402336"/>
                <a:gd name="connsiteX17" fmla="*/ 502920 w 502920"/>
                <a:gd name="connsiteY17" fmla="*/ 283464 h 402336"/>
                <a:gd name="connsiteX18" fmla="*/ 493776 w 502920"/>
                <a:gd name="connsiteY18" fmla="*/ 256032 h 402336"/>
                <a:gd name="connsiteX19" fmla="*/ 475488 w 502920"/>
                <a:gd name="connsiteY19" fmla="*/ 182880 h 402336"/>
                <a:gd name="connsiteX20" fmla="*/ 402336 w 502920"/>
                <a:gd name="connsiteY20" fmla="*/ 155448 h 402336"/>
                <a:gd name="connsiteX21" fmla="*/ 329184 w 502920"/>
                <a:gd name="connsiteY21" fmla="*/ 137160 h 402336"/>
                <a:gd name="connsiteX22" fmla="*/ 274320 w 502920"/>
                <a:gd name="connsiteY22" fmla="*/ 82296 h 402336"/>
                <a:gd name="connsiteX23" fmla="*/ 246888 w 502920"/>
                <a:gd name="connsiteY23" fmla="*/ 27432 h 402336"/>
                <a:gd name="connsiteX24" fmla="*/ 182880 w 502920"/>
                <a:gd name="connsiteY24" fmla="*/ 18288 h 402336"/>
                <a:gd name="connsiteX25" fmla="*/ 118872 w 502920"/>
                <a:gd name="connsiteY25" fmla="*/ 0 h 402336"/>
                <a:gd name="connsiteX26" fmla="*/ 54864 w 502920"/>
                <a:gd name="connsiteY26" fmla="*/ 27432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2920" h="402336">
                  <a:moveTo>
                    <a:pt x="54864" y="27432"/>
                  </a:moveTo>
                  <a:cubicBezTo>
                    <a:pt x="41148" y="38100"/>
                    <a:pt x="43748" y="20977"/>
                    <a:pt x="36576" y="64008"/>
                  </a:cubicBezTo>
                  <a:cubicBezTo>
                    <a:pt x="34769" y="74848"/>
                    <a:pt x="22751" y="81397"/>
                    <a:pt x="18288" y="91440"/>
                  </a:cubicBezTo>
                  <a:cubicBezTo>
                    <a:pt x="10459" y="109056"/>
                    <a:pt x="0" y="146304"/>
                    <a:pt x="0" y="146304"/>
                  </a:cubicBezTo>
                  <a:cubicBezTo>
                    <a:pt x="3048" y="161544"/>
                    <a:pt x="6589" y="176694"/>
                    <a:pt x="9144" y="192024"/>
                  </a:cubicBezTo>
                  <a:cubicBezTo>
                    <a:pt x="12687" y="213283"/>
                    <a:pt x="9535" y="236337"/>
                    <a:pt x="18288" y="256032"/>
                  </a:cubicBezTo>
                  <a:cubicBezTo>
                    <a:pt x="22751" y="266075"/>
                    <a:pt x="36576" y="268224"/>
                    <a:pt x="45720" y="274320"/>
                  </a:cubicBezTo>
                  <a:cubicBezTo>
                    <a:pt x="54864" y="271272"/>
                    <a:pt x="64531" y="260865"/>
                    <a:pt x="73152" y="265176"/>
                  </a:cubicBezTo>
                  <a:cubicBezTo>
                    <a:pt x="81773" y="269487"/>
                    <a:pt x="77985" y="283987"/>
                    <a:pt x="82296" y="292608"/>
                  </a:cubicBezTo>
                  <a:cubicBezTo>
                    <a:pt x="87211" y="302438"/>
                    <a:pt x="95669" y="310210"/>
                    <a:pt x="100584" y="320040"/>
                  </a:cubicBezTo>
                  <a:cubicBezTo>
                    <a:pt x="138442" y="395756"/>
                    <a:pt x="75605" y="296288"/>
                    <a:pt x="128016" y="374904"/>
                  </a:cubicBezTo>
                  <a:cubicBezTo>
                    <a:pt x="167636" y="370502"/>
                    <a:pt x="224131" y="356662"/>
                    <a:pt x="265176" y="374904"/>
                  </a:cubicBezTo>
                  <a:cubicBezTo>
                    <a:pt x="276993" y="380156"/>
                    <a:pt x="283464" y="393192"/>
                    <a:pt x="292608" y="402336"/>
                  </a:cubicBezTo>
                  <a:cubicBezTo>
                    <a:pt x="301752" y="399288"/>
                    <a:pt x="310533" y="394777"/>
                    <a:pt x="320040" y="393192"/>
                  </a:cubicBezTo>
                  <a:cubicBezTo>
                    <a:pt x="347265" y="388654"/>
                    <a:pt x="375559" y="390742"/>
                    <a:pt x="402336" y="384048"/>
                  </a:cubicBezTo>
                  <a:cubicBezTo>
                    <a:pt x="412998" y="381383"/>
                    <a:pt x="419440" y="369516"/>
                    <a:pt x="429768" y="365760"/>
                  </a:cubicBezTo>
                  <a:cubicBezTo>
                    <a:pt x="453389" y="357170"/>
                    <a:pt x="502920" y="347472"/>
                    <a:pt x="502920" y="347472"/>
                  </a:cubicBezTo>
                  <a:cubicBezTo>
                    <a:pt x="480996" y="281699"/>
                    <a:pt x="502920" y="363836"/>
                    <a:pt x="502920" y="283464"/>
                  </a:cubicBezTo>
                  <a:cubicBezTo>
                    <a:pt x="502920" y="273825"/>
                    <a:pt x="496114" y="265383"/>
                    <a:pt x="493776" y="256032"/>
                  </a:cubicBezTo>
                  <a:cubicBezTo>
                    <a:pt x="493155" y="253548"/>
                    <a:pt x="483089" y="192381"/>
                    <a:pt x="475488" y="182880"/>
                  </a:cubicBezTo>
                  <a:cubicBezTo>
                    <a:pt x="457020" y="159794"/>
                    <a:pt x="427868" y="161340"/>
                    <a:pt x="402336" y="155448"/>
                  </a:cubicBezTo>
                  <a:cubicBezTo>
                    <a:pt x="377845" y="149796"/>
                    <a:pt x="353568" y="143256"/>
                    <a:pt x="329184" y="137160"/>
                  </a:cubicBezTo>
                  <a:cubicBezTo>
                    <a:pt x="298650" y="114259"/>
                    <a:pt x="290365" y="114386"/>
                    <a:pt x="274320" y="82296"/>
                  </a:cubicBezTo>
                  <a:cubicBezTo>
                    <a:pt x="267654" y="68965"/>
                    <a:pt x="263734" y="34919"/>
                    <a:pt x="246888" y="27432"/>
                  </a:cubicBezTo>
                  <a:cubicBezTo>
                    <a:pt x="227193" y="18679"/>
                    <a:pt x="204216" y="21336"/>
                    <a:pt x="182880" y="18288"/>
                  </a:cubicBezTo>
                  <a:cubicBezTo>
                    <a:pt x="169944" y="13976"/>
                    <a:pt x="130354" y="0"/>
                    <a:pt x="118872" y="0"/>
                  </a:cubicBezTo>
                  <a:cubicBezTo>
                    <a:pt x="87430" y="0"/>
                    <a:pt x="68580" y="16764"/>
                    <a:pt x="54864" y="27432"/>
                  </a:cubicBezTo>
                  <a:close/>
                </a:path>
              </a:pathLst>
            </a:custGeom>
            <a:solidFill>
              <a:srgbClr val="404F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/>
            <p:cNvSpPr/>
            <p:nvPr/>
          </p:nvSpPr>
          <p:spPr>
            <a:xfrm>
              <a:off x="5508889" y="5241036"/>
              <a:ext cx="249907" cy="104270"/>
            </a:xfrm>
            <a:custGeom>
              <a:avLst/>
              <a:gdLst>
                <a:gd name="connsiteX0" fmla="*/ 23231 w 249907"/>
                <a:gd name="connsiteY0" fmla="*/ 7620 h 104270"/>
                <a:gd name="connsiteX1" fmla="*/ 142103 w 249907"/>
                <a:gd name="connsiteY1" fmla="*/ 16764 h 104270"/>
                <a:gd name="connsiteX2" fmla="*/ 169535 w 249907"/>
                <a:gd name="connsiteY2" fmla="*/ 25908 h 104270"/>
                <a:gd name="connsiteX3" fmla="*/ 233543 w 249907"/>
                <a:gd name="connsiteY3" fmla="*/ 44196 h 104270"/>
                <a:gd name="connsiteX4" fmla="*/ 178679 w 249907"/>
                <a:gd name="connsiteY4" fmla="*/ 71628 h 104270"/>
                <a:gd name="connsiteX5" fmla="*/ 151247 w 249907"/>
                <a:gd name="connsiteY5" fmla="*/ 53340 h 104270"/>
                <a:gd name="connsiteX6" fmla="*/ 96383 w 249907"/>
                <a:gd name="connsiteY6" fmla="*/ 35052 h 104270"/>
                <a:gd name="connsiteX7" fmla="*/ 68951 w 249907"/>
                <a:gd name="connsiteY7" fmla="*/ 25908 h 104270"/>
                <a:gd name="connsiteX8" fmla="*/ 68951 w 249907"/>
                <a:gd name="connsiteY8" fmla="*/ 53340 h 104270"/>
                <a:gd name="connsiteX9" fmla="*/ 41519 w 249907"/>
                <a:gd name="connsiteY9" fmla="*/ 62484 h 104270"/>
                <a:gd name="connsiteX10" fmla="*/ 114671 w 249907"/>
                <a:gd name="connsiteY10" fmla="*/ 71628 h 104270"/>
                <a:gd name="connsiteX11" fmla="*/ 96383 w 249907"/>
                <a:gd name="connsiteY11" fmla="*/ 44196 h 104270"/>
                <a:gd name="connsiteX12" fmla="*/ 68951 w 249907"/>
                <a:gd name="connsiteY12" fmla="*/ 53340 h 104270"/>
                <a:gd name="connsiteX13" fmla="*/ 41519 w 249907"/>
                <a:gd name="connsiteY13" fmla="*/ 80772 h 104270"/>
                <a:gd name="connsiteX14" fmla="*/ 14087 w 249907"/>
                <a:gd name="connsiteY14" fmla="*/ 62484 h 104270"/>
                <a:gd name="connsiteX15" fmla="*/ 23231 w 249907"/>
                <a:gd name="connsiteY15" fmla="*/ 7620 h 10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9907" h="104270">
                  <a:moveTo>
                    <a:pt x="23231" y="7620"/>
                  </a:moveTo>
                  <a:cubicBezTo>
                    <a:pt x="44567" y="0"/>
                    <a:pt x="59012" y="28634"/>
                    <a:pt x="142103" y="16764"/>
                  </a:cubicBezTo>
                  <a:cubicBezTo>
                    <a:pt x="151247" y="19812"/>
                    <a:pt x="160267" y="23260"/>
                    <a:pt x="169535" y="25908"/>
                  </a:cubicBezTo>
                  <a:cubicBezTo>
                    <a:pt x="249907" y="48871"/>
                    <a:pt x="167770" y="22272"/>
                    <a:pt x="233543" y="44196"/>
                  </a:cubicBezTo>
                  <a:cubicBezTo>
                    <a:pt x="223990" y="50565"/>
                    <a:pt x="193822" y="74152"/>
                    <a:pt x="178679" y="71628"/>
                  </a:cubicBezTo>
                  <a:cubicBezTo>
                    <a:pt x="167839" y="69821"/>
                    <a:pt x="161290" y="57803"/>
                    <a:pt x="151247" y="53340"/>
                  </a:cubicBezTo>
                  <a:cubicBezTo>
                    <a:pt x="133631" y="45511"/>
                    <a:pt x="114671" y="41148"/>
                    <a:pt x="96383" y="35052"/>
                  </a:cubicBezTo>
                  <a:lnTo>
                    <a:pt x="68951" y="25908"/>
                  </a:lnTo>
                  <a:cubicBezTo>
                    <a:pt x="0" y="48892"/>
                    <a:pt x="68951" y="17888"/>
                    <a:pt x="68951" y="53340"/>
                  </a:cubicBezTo>
                  <a:cubicBezTo>
                    <a:pt x="68951" y="62979"/>
                    <a:pt x="50663" y="59436"/>
                    <a:pt x="41519" y="62484"/>
                  </a:cubicBezTo>
                  <a:cubicBezTo>
                    <a:pt x="59245" y="74301"/>
                    <a:pt x="90189" y="104270"/>
                    <a:pt x="114671" y="71628"/>
                  </a:cubicBezTo>
                  <a:cubicBezTo>
                    <a:pt x="121265" y="62836"/>
                    <a:pt x="102479" y="53340"/>
                    <a:pt x="96383" y="44196"/>
                  </a:cubicBezTo>
                  <a:cubicBezTo>
                    <a:pt x="87239" y="47244"/>
                    <a:pt x="76971" y="47993"/>
                    <a:pt x="68951" y="53340"/>
                  </a:cubicBezTo>
                  <a:cubicBezTo>
                    <a:pt x="58191" y="60513"/>
                    <a:pt x="54275" y="78646"/>
                    <a:pt x="41519" y="80772"/>
                  </a:cubicBezTo>
                  <a:cubicBezTo>
                    <a:pt x="30679" y="82579"/>
                    <a:pt x="23231" y="68580"/>
                    <a:pt x="14087" y="62484"/>
                  </a:cubicBezTo>
                  <a:cubicBezTo>
                    <a:pt x="24594" y="30963"/>
                    <a:pt x="1895" y="15240"/>
                    <a:pt x="23231" y="7620"/>
                  </a:cubicBezTo>
                  <a:close/>
                </a:path>
              </a:pathLst>
            </a:custGeom>
            <a:solidFill>
              <a:srgbClr val="404F21"/>
            </a:solidFill>
            <a:ln>
              <a:solidFill>
                <a:srgbClr val="404F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714348" y="2928934"/>
            <a:ext cx="2376324" cy="2286016"/>
            <a:chOff x="714348" y="2928934"/>
            <a:chExt cx="2376324" cy="2286016"/>
          </a:xfrm>
        </p:grpSpPr>
        <p:sp>
          <p:nvSpPr>
            <p:cNvPr id="27" name="フリーフォーム 26"/>
            <p:cNvSpPr/>
            <p:nvPr/>
          </p:nvSpPr>
          <p:spPr>
            <a:xfrm>
              <a:off x="2857488" y="4286256"/>
              <a:ext cx="233184" cy="205426"/>
            </a:xfrm>
            <a:custGeom>
              <a:avLst/>
              <a:gdLst>
                <a:gd name="connsiteX0" fmla="*/ 192024 w 201168"/>
                <a:gd name="connsiteY0" fmla="*/ 2536 h 118360"/>
                <a:gd name="connsiteX1" fmla="*/ 164592 w 201168"/>
                <a:gd name="connsiteY1" fmla="*/ 20824 h 118360"/>
                <a:gd name="connsiteX2" fmla="*/ 137160 w 201168"/>
                <a:gd name="connsiteY2" fmla="*/ 11680 h 118360"/>
                <a:gd name="connsiteX3" fmla="*/ 100584 w 201168"/>
                <a:gd name="connsiteY3" fmla="*/ 2536 h 118360"/>
                <a:gd name="connsiteX4" fmla="*/ 36576 w 201168"/>
                <a:gd name="connsiteY4" fmla="*/ 39112 h 118360"/>
                <a:gd name="connsiteX5" fmla="*/ 18288 w 201168"/>
                <a:gd name="connsiteY5" fmla="*/ 93976 h 118360"/>
                <a:gd name="connsiteX6" fmla="*/ 73152 w 201168"/>
                <a:gd name="connsiteY6" fmla="*/ 93976 h 118360"/>
                <a:gd name="connsiteX7" fmla="*/ 128016 w 201168"/>
                <a:gd name="connsiteY7" fmla="*/ 103120 h 118360"/>
                <a:gd name="connsiteX8" fmla="*/ 182880 w 201168"/>
                <a:gd name="connsiteY8" fmla="*/ 84832 h 118360"/>
                <a:gd name="connsiteX9" fmla="*/ 201168 w 201168"/>
                <a:gd name="connsiteY9" fmla="*/ 29968 h 118360"/>
                <a:gd name="connsiteX10" fmla="*/ 192024 w 201168"/>
                <a:gd name="connsiteY10" fmla="*/ 2536 h 11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1168" h="118360">
                  <a:moveTo>
                    <a:pt x="192024" y="2536"/>
                  </a:moveTo>
                  <a:cubicBezTo>
                    <a:pt x="185928" y="1012"/>
                    <a:pt x="175432" y="19017"/>
                    <a:pt x="164592" y="20824"/>
                  </a:cubicBezTo>
                  <a:cubicBezTo>
                    <a:pt x="155085" y="22409"/>
                    <a:pt x="146428" y="14328"/>
                    <a:pt x="137160" y="11680"/>
                  </a:cubicBezTo>
                  <a:cubicBezTo>
                    <a:pt x="125076" y="8228"/>
                    <a:pt x="112776" y="5584"/>
                    <a:pt x="100584" y="2536"/>
                  </a:cubicBezTo>
                  <a:cubicBezTo>
                    <a:pt x="58010" y="11051"/>
                    <a:pt x="53640" y="717"/>
                    <a:pt x="36576" y="39112"/>
                  </a:cubicBezTo>
                  <a:cubicBezTo>
                    <a:pt x="28747" y="56728"/>
                    <a:pt x="18288" y="93976"/>
                    <a:pt x="18288" y="93976"/>
                  </a:cubicBezTo>
                  <a:cubicBezTo>
                    <a:pt x="91440" y="118360"/>
                    <a:pt x="0" y="93976"/>
                    <a:pt x="73152" y="93976"/>
                  </a:cubicBezTo>
                  <a:cubicBezTo>
                    <a:pt x="91692" y="93976"/>
                    <a:pt x="109728" y="100072"/>
                    <a:pt x="128016" y="103120"/>
                  </a:cubicBezTo>
                  <a:cubicBezTo>
                    <a:pt x="146304" y="97024"/>
                    <a:pt x="176784" y="103120"/>
                    <a:pt x="182880" y="84832"/>
                  </a:cubicBezTo>
                  <a:lnTo>
                    <a:pt x="201168" y="29968"/>
                  </a:lnTo>
                  <a:cubicBezTo>
                    <a:pt x="181189" y="0"/>
                    <a:pt x="198120" y="4060"/>
                    <a:pt x="192024" y="2536"/>
                  </a:cubicBezTo>
                  <a:close/>
                </a:path>
              </a:pathLst>
            </a:custGeom>
            <a:solidFill>
              <a:srgbClr val="404F21"/>
            </a:solidFill>
            <a:ln>
              <a:solidFill>
                <a:srgbClr val="404F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右矢印 27"/>
            <p:cNvSpPr/>
            <p:nvPr/>
          </p:nvSpPr>
          <p:spPr>
            <a:xfrm>
              <a:off x="1357290" y="2928934"/>
              <a:ext cx="1071570" cy="2286016"/>
            </a:xfrm>
            <a:prstGeom prst="rightArrow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428728" y="3714752"/>
              <a:ext cx="785818" cy="646331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C00000"/>
                  </a:solidFill>
                </a:rPr>
                <a:t>COLD WAVE</a:t>
              </a:r>
              <a:endParaRPr kumimoji="1" lang="ja-JP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30" name="曲折矢印 29"/>
            <p:cNvSpPr/>
            <p:nvPr/>
          </p:nvSpPr>
          <p:spPr>
            <a:xfrm>
              <a:off x="714348" y="4071942"/>
              <a:ext cx="571504" cy="500066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0" y="4643446"/>
            <a:ext cx="18573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Trees can not withstand cold wave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500034" y="285728"/>
            <a:ext cx="8033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altLang="ja-JP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SOLUTIONS OF ASID RAIN</a:t>
            </a:r>
            <a:endParaRPr lang="ja-JP" altLang="en-US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714348" y="1785926"/>
            <a:ext cx="6215106" cy="192882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フローチャート : 磁気ディスク 23"/>
          <p:cNvSpPr/>
          <p:nvPr/>
        </p:nvSpPr>
        <p:spPr>
          <a:xfrm rot="20974114">
            <a:off x="6835196" y="4030954"/>
            <a:ext cx="1329627" cy="2236647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071802" y="2357430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 smtClean="0"/>
              <a:t>LAKE</a:t>
            </a:r>
            <a:endParaRPr kumimoji="1" lang="ja-JP" altLang="en-US" sz="48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000892" y="500063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LIME</a:t>
            </a:r>
            <a:endParaRPr kumimoji="1" lang="ja-JP" altLang="en-US" sz="3600" dirty="0"/>
          </a:p>
        </p:txBody>
      </p:sp>
      <p:sp>
        <p:nvSpPr>
          <p:cNvPr id="7" name="右矢印 6"/>
          <p:cNvSpPr/>
          <p:nvPr/>
        </p:nvSpPr>
        <p:spPr>
          <a:xfrm rot="13548080">
            <a:off x="5391421" y="3743462"/>
            <a:ext cx="2018961" cy="28570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15427" y="190911"/>
            <a:ext cx="8313145" cy="6476179"/>
            <a:chOff x="357158" y="285728"/>
            <a:chExt cx="8313145" cy="6476179"/>
          </a:xfrm>
        </p:grpSpPr>
        <p:pic>
          <p:nvPicPr>
            <p:cNvPr id="5" name="Picture 4" descr="http://blogimg.goo.ne.jp/user_image/3d/ae/852fcbc3f82b596e665a8674a0ee592f.gif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7158" y="285728"/>
              <a:ext cx="4572000" cy="3429000"/>
            </a:xfrm>
            <a:prstGeom prst="rect">
              <a:avLst/>
            </a:prstGeom>
            <a:noFill/>
          </p:spPr>
        </p:pic>
        <p:pic>
          <p:nvPicPr>
            <p:cNvPr id="6" name="Picture 6" descr="http://upload.wikimedia.org/wikipedia/commons/thumb/d/dd/OutletPlug.jpg/220px-OutletPlug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5984" y="3500438"/>
              <a:ext cx="2214578" cy="3261469"/>
            </a:xfrm>
            <a:prstGeom prst="rect">
              <a:avLst/>
            </a:prstGeom>
            <a:noFill/>
          </p:spPr>
        </p:pic>
        <p:pic>
          <p:nvPicPr>
            <p:cNvPr id="7" name="Picture 8" descr="http://livedoor.blogimg.jp/yn_ie/imgs/8/9/89fa2b17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6248" y="3143248"/>
              <a:ext cx="4384055" cy="328614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63</Words>
  <Application>Microsoft Office PowerPoint</Application>
  <PresentationFormat>画面に合わせる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The danger of Acid Rain ‐the one of deforestation’s causes-</vt:lpstr>
      <vt:lpstr>INFLUENCE ON FORESTS OR TREES</vt:lpstr>
      <vt:lpstr>スライド 3</vt:lpstr>
      <vt:lpstr>スライド 4</vt:lpstr>
      <vt:lpstr>スライド 5</vt:lpstr>
      <vt:lpstr>スライド 6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danger of Acid Rain</dc:title>
  <dc:creator>fsl</dc:creator>
  <cp:lastModifiedBy>fsl</cp:lastModifiedBy>
  <cp:revision>26</cp:revision>
  <dcterms:created xsi:type="dcterms:W3CDTF">2012-12-19T09:34:49Z</dcterms:created>
  <dcterms:modified xsi:type="dcterms:W3CDTF">2013-01-08T09:52:12Z</dcterms:modified>
</cp:coreProperties>
</file>