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6" r:id="rId3"/>
    <p:sldId id="269" r:id="rId4"/>
    <p:sldId id="272" r:id="rId5"/>
    <p:sldId id="273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070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3BD7F-ED34-460E-8D1F-C685FDAE71D3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A7CA0-0FF6-4388-BFDA-F73B660AE33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59399-10FC-4584-B1C5-3BF35C1D4967}" type="datetimeFigureOut">
              <a:rPr kumimoji="1" lang="ja-JP" altLang="en-US" smtClean="0"/>
              <a:pPr/>
              <a:t>2013/1/9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45952-08B6-4428-8CCE-FAA5827D0C1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0/0c/Acid_rain_woods1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2.edu.ipa.go.jp/gz/w1rin1/w1h/w1hd/w1h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B0F0">
                <a:alpha val="0"/>
              </a:srgbClr>
            </a:solidFill>
          </a:ln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2571736" y="1785926"/>
            <a:ext cx="3786214" cy="1357322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0800">
            <a:solidFill>
              <a:srgbClr val="00B050">
                <a:alpha val="53000"/>
              </a:srgbClr>
            </a:solidFill>
          </a:ln>
          <a:effectLst>
            <a:glow rad="101600">
              <a:schemeClr val="tx1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smtClean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907075">
                        <a:shade val="30000"/>
                        <a:satMod val="115000"/>
                      </a:srgbClr>
                    </a:gs>
                    <a:gs pos="50000">
                      <a:srgbClr val="907075">
                        <a:shade val="67500"/>
                        <a:satMod val="115000"/>
                      </a:srgbClr>
                    </a:gs>
                    <a:gs pos="100000">
                      <a:srgbClr val="907075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Brush Script MT" pitchFamily="66" charset="0"/>
                <a:ea typeface="HGSｺﾞｼｯｸM" pitchFamily="50" charset="-128"/>
                <a:cs typeface="+mn-cs"/>
              </a:rPr>
              <a:t/>
            </a:r>
            <a:br>
              <a:rPr kumimoji="1" lang="en-US" altLang="ja-JP" sz="4400" b="0" i="0" u="none" strike="noStrike" kern="1200" cap="none" spc="0" normalizeH="0" baseline="0" noProof="0" smtClean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907075">
                        <a:shade val="30000"/>
                        <a:satMod val="115000"/>
                      </a:srgbClr>
                    </a:gs>
                    <a:gs pos="50000">
                      <a:srgbClr val="907075">
                        <a:shade val="67500"/>
                        <a:satMod val="115000"/>
                      </a:srgbClr>
                    </a:gs>
                    <a:gs pos="100000">
                      <a:srgbClr val="907075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Brush Script MT" pitchFamily="66" charset="0"/>
                <a:ea typeface="HGSｺﾞｼｯｸM" pitchFamily="50" charset="-128"/>
                <a:cs typeface="+mn-cs"/>
              </a:rPr>
            </a:br>
            <a:r>
              <a:rPr kumimoji="1" lang="en-US" altLang="ja-JP" sz="4400" b="0" i="0" u="none" strike="noStrike" kern="1200" cap="none" spc="0" normalizeH="0" baseline="0" noProof="0" smtClean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907075">
                        <a:shade val="30000"/>
                        <a:satMod val="115000"/>
                      </a:srgbClr>
                    </a:gs>
                    <a:gs pos="50000">
                      <a:srgbClr val="907075">
                        <a:shade val="67500"/>
                        <a:satMod val="115000"/>
                      </a:srgbClr>
                    </a:gs>
                    <a:gs pos="100000">
                      <a:srgbClr val="907075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Brush Script MT" pitchFamily="66" charset="0"/>
                <a:ea typeface="HGSｺﾞｼｯｸM" pitchFamily="50" charset="-128"/>
                <a:cs typeface="+mn-cs"/>
              </a:rPr>
              <a:t/>
            </a:r>
            <a:br>
              <a:rPr kumimoji="1" lang="en-US" altLang="ja-JP" sz="4400" b="0" i="0" u="none" strike="noStrike" kern="1200" cap="none" spc="0" normalizeH="0" baseline="0" noProof="0" smtClean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907075">
                        <a:shade val="30000"/>
                        <a:satMod val="115000"/>
                      </a:srgbClr>
                    </a:gs>
                    <a:gs pos="50000">
                      <a:srgbClr val="907075">
                        <a:shade val="67500"/>
                        <a:satMod val="115000"/>
                      </a:srgbClr>
                    </a:gs>
                    <a:gs pos="100000">
                      <a:srgbClr val="907075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Brush Script MT" pitchFamily="66" charset="0"/>
                <a:ea typeface="HGSｺﾞｼｯｸM" pitchFamily="50" charset="-128"/>
                <a:cs typeface="+mn-cs"/>
              </a:rPr>
            </a:br>
            <a:endParaRPr kumimoji="1" lang="ja-JP" altLang="en-US" sz="4400" b="0" i="0" u="none" strike="noStrike" kern="1200" cap="none" spc="0" normalizeH="0" baseline="0" noProof="0" dirty="0">
              <a:ln>
                <a:solidFill>
                  <a:srgbClr val="C00000"/>
                </a:solidFill>
              </a:ln>
              <a:gradFill flip="none" rotWithShape="1">
                <a:gsLst>
                  <a:gs pos="0">
                    <a:srgbClr val="907075">
                      <a:shade val="30000"/>
                      <a:satMod val="115000"/>
                    </a:srgbClr>
                  </a:gs>
                  <a:gs pos="50000">
                    <a:srgbClr val="907075">
                      <a:shade val="67500"/>
                      <a:satMod val="115000"/>
                    </a:srgbClr>
                  </a:gs>
                  <a:gs pos="100000">
                    <a:srgbClr val="907075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Brush Script MT" pitchFamily="66" charset="0"/>
              <a:ea typeface="HGSｺﾞｼｯｸM" pitchFamily="50" charset="-128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00364" y="2000240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altLang="ja-JP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Acid Rain</a:t>
            </a:r>
            <a:endParaRPr kumimoji="1" lang="ja-JP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 rot="19780649">
            <a:off x="6122578" y="5640082"/>
            <a:ext cx="571504" cy="71438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2189567" flipV="1">
            <a:off x="5467852" y="4877184"/>
            <a:ext cx="571504" cy="77968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rot="19741275" flipV="1">
            <a:off x="6184923" y="4391769"/>
            <a:ext cx="428628" cy="45719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929322" y="4000504"/>
            <a:ext cx="285752" cy="2286016"/>
          </a:xfrm>
          <a:prstGeom prst="rect">
            <a:avLst/>
          </a:prstGeom>
          <a:solidFill>
            <a:srgbClr val="BA7106"/>
          </a:solidFill>
          <a:ln>
            <a:solidFill>
              <a:srgbClr val="BA7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ローチャート : 抜出し 40"/>
          <p:cNvSpPr/>
          <p:nvPr/>
        </p:nvSpPr>
        <p:spPr>
          <a:xfrm>
            <a:off x="5000628" y="2500306"/>
            <a:ext cx="2071702" cy="3214710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二等辺三角形 3"/>
          <p:cNvSpPr/>
          <p:nvPr/>
        </p:nvSpPr>
        <p:spPr>
          <a:xfrm>
            <a:off x="6929454" y="3571876"/>
            <a:ext cx="1071570" cy="2143140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358082" y="5715016"/>
            <a:ext cx="285752" cy="50006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雲形吹き出し 9"/>
          <p:cNvSpPr/>
          <p:nvPr/>
        </p:nvSpPr>
        <p:spPr>
          <a:xfrm>
            <a:off x="3286116" y="571480"/>
            <a:ext cx="3500462" cy="1285884"/>
          </a:xfrm>
          <a:prstGeom prst="cloudCallout">
            <a:avLst>
              <a:gd name="adj1" fmla="val -34189"/>
              <a:gd name="adj2" fmla="val 4490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Ｈ</a:t>
            </a:r>
            <a:r>
              <a:rPr lang="ja-JP" altLang="en-US" dirty="0" smtClean="0">
                <a:solidFill>
                  <a:schemeClr val="tx1"/>
                </a:solidFill>
              </a:rPr>
              <a:t>２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ＳＯ</a:t>
            </a:r>
            <a:r>
              <a:rPr kumimoji="1" lang="ja-JP" altLang="en-US" dirty="0" smtClean="0">
                <a:solidFill>
                  <a:schemeClr val="tx1"/>
                </a:solidFill>
              </a:rPr>
              <a:t>４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　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　　　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ＨＮＯ</a:t>
            </a:r>
            <a:r>
              <a:rPr kumimoji="1" lang="ja-JP" altLang="en-US" dirty="0" smtClean="0">
                <a:solidFill>
                  <a:schemeClr val="tx1"/>
                </a:solidFill>
              </a:rPr>
              <a:t>３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　　</a:t>
            </a:r>
            <a:r>
              <a:rPr kumimoji="1" lang="ja-JP" altLang="en-US" dirty="0" smtClean="0">
                <a:solidFill>
                  <a:schemeClr val="tx1"/>
                </a:solidFill>
              </a:rPr>
              <a:t>　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雲形吹き出し 10"/>
          <p:cNvSpPr/>
          <p:nvPr/>
        </p:nvSpPr>
        <p:spPr>
          <a:xfrm>
            <a:off x="1714480" y="1928802"/>
            <a:ext cx="2000264" cy="642942"/>
          </a:xfrm>
          <a:prstGeom prst="cloudCallout">
            <a:avLst>
              <a:gd name="adj1" fmla="val -13262"/>
              <a:gd name="adj2" fmla="val 68367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ＮＯｘ　ＳＯｘ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dirty="0"/>
          </a:p>
        </p:txBody>
      </p:sp>
      <p:sp>
        <p:nvSpPr>
          <p:cNvPr id="12" name="雲形吹き出し 11"/>
          <p:cNvSpPr/>
          <p:nvPr/>
        </p:nvSpPr>
        <p:spPr>
          <a:xfrm>
            <a:off x="3643306" y="3929066"/>
            <a:ext cx="1500198" cy="857256"/>
          </a:xfrm>
          <a:prstGeom prst="cloudCallout">
            <a:avLst>
              <a:gd name="adj1" fmla="val -44604"/>
              <a:gd name="adj2" fmla="val 13546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Exhaust fumes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929322" y="2143116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500694" y="2357430"/>
            <a:ext cx="45719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357950" y="2428868"/>
            <a:ext cx="45719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857884" y="2928934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143636" y="2928934"/>
            <a:ext cx="7143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500694" y="3071810"/>
            <a:ext cx="45719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572132" y="4071942"/>
            <a:ext cx="7143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357950" y="3643314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6500826" y="4643446"/>
            <a:ext cx="45719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143108" y="5214950"/>
            <a:ext cx="1143008" cy="50006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071802" y="5500702"/>
            <a:ext cx="428628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1928794" y="5500702"/>
            <a:ext cx="357190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2928926" y="5572140"/>
            <a:ext cx="285752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2214546" y="5572140"/>
            <a:ext cx="285752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357422" y="5357826"/>
            <a:ext cx="285752" cy="14287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857488" y="5357826"/>
            <a:ext cx="214314" cy="14287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flipH="1" flipV="1">
            <a:off x="3500430" y="5643578"/>
            <a:ext cx="71438" cy="71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 flipH="1">
            <a:off x="1857356" y="5500702"/>
            <a:ext cx="142876" cy="1428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714348" y="3929066"/>
            <a:ext cx="2000264" cy="92869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二等辺三角形 33"/>
          <p:cNvSpPr/>
          <p:nvPr/>
        </p:nvSpPr>
        <p:spPr>
          <a:xfrm>
            <a:off x="714348" y="3214686"/>
            <a:ext cx="642942" cy="714380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二等辺三角形 34"/>
          <p:cNvSpPr/>
          <p:nvPr/>
        </p:nvSpPr>
        <p:spPr>
          <a:xfrm>
            <a:off x="1357290" y="3214686"/>
            <a:ext cx="642942" cy="714380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二等辺三角形 35"/>
          <p:cNvSpPr/>
          <p:nvPr/>
        </p:nvSpPr>
        <p:spPr>
          <a:xfrm>
            <a:off x="2000232" y="3214686"/>
            <a:ext cx="714380" cy="714380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2285984" y="3143248"/>
            <a:ext cx="142876" cy="7143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928662" y="4000504"/>
            <a:ext cx="285752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1571604" y="4000504"/>
            <a:ext cx="285752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285984" y="4000504"/>
            <a:ext cx="285752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2357422" y="2714620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285984" y="2928934"/>
            <a:ext cx="71438" cy="71438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形吹き出し 43"/>
          <p:cNvSpPr/>
          <p:nvPr/>
        </p:nvSpPr>
        <p:spPr>
          <a:xfrm>
            <a:off x="7715272" y="5786454"/>
            <a:ext cx="785818" cy="571504"/>
          </a:xfrm>
          <a:prstGeom prst="wedgeEllipseCallout">
            <a:avLst>
              <a:gd name="adj1" fmla="val -5595"/>
              <a:gd name="adj2" fmla="val -18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8143900" y="6143644"/>
            <a:ext cx="714380" cy="35719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8215338" y="6429396"/>
            <a:ext cx="71438" cy="28575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8429652" y="6500834"/>
            <a:ext cx="45719" cy="21431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8572528" y="6429396"/>
            <a:ext cx="45719" cy="21431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角丸四角形 48"/>
          <p:cNvSpPr/>
          <p:nvPr/>
        </p:nvSpPr>
        <p:spPr>
          <a:xfrm>
            <a:off x="8715404" y="6500834"/>
            <a:ext cx="45719" cy="1428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直線矢印コネクタ 51"/>
          <p:cNvCxnSpPr>
            <a:stCxn id="45" idx="3"/>
          </p:cNvCxnSpPr>
          <p:nvPr/>
        </p:nvCxnSpPr>
        <p:spPr>
          <a:xfrm flipV="1">
            <a:off x="8858280" y="6072206"/>
            <a:ext cx="142876" cy="25003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二等辺三角形 52"/>
          <p:cNvSpPr/>
          <p:nvPr/>
        </p:nvSpPr>
        <p:spPr>
          <a:xfrm>
            <a:off x="8143900" y="5643578"/>
            <a:ext cx="214314" cy="214314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7929586" y="5819112"/>
            <a:ext cx="142876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円/楕円 54"/>
          <p:cNvSpPr/>
          <p:nvPr/>
        </p:nvSpPr>
        <p:spPr>
          <a:xfrm>
            <a:off x="8001024" y="6000768"/>
            <a:ext cx="71438" cy="14287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42" grpId="0" animBg="1"/>
      <p:bldP spid="43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6472254" cy="582594"/>
          </a:xfrm>
        </p:spPr>
        <p:txBody>
          <a:bodyPr>
            <a:normAutofit fontScale="90000"/>
          </a:bodyPr>
          <a:lstStyle/>
          <a:p>
            <a:r>
              <a:rPr kumimoji="1" lang="en-US" altLang="ja-JP" sz="2800" i="1" dirty="0" smtClean="0">
                <a:ea typeface="ＤＨＰ特太ゴシック体" pitchFamily="2" charset="-128"/>
              </a:rPr>
              <a:t>THE</a:t>
            </a:r>
            <a:r>
              <a:rPr kumimoji="1" lang="ja-JP" altLang="en-US" sz="2800" i="1" dirty="0" smtClean="0">
                <a:ea typeface="ＤＨＰ特太ゴシック体" pitchFamily="2" charset="-128"/>
              </a:rPr>
              <a:t>　</a:t>
            </a:r>
            <a:r>
              <a:rPr kumimoji="1" lang="en-US" altLang="ja-JP" sz="2800" i="1" dirty="0" smtClean="0">
                <a:ea typeface="ＤＨＰ特太ゴシック体" pitchFamily="2" charset="-128"/>
              </a:rPr>
              <a:t>MECHANISM</a:t>
            </a:r>
            <a:r>
              <a:rPr kumimoji="1" lang="ja-JP" altLang="en-US" sz="2800" i="1" dirty="0" smtClean="0">
                <a:ea typeface="ＤＨＰ特太ゴシック体" pitchFamily="2" charset="-128"/>
              </a:rPr>
              <a:t>　</a:t>
            </a:r>
            <a:r>
              <a:rPr kumimoji="1" lang="en-US" altLang="ja-JP" sz="2800" i="1" dirty="0" smtClean="0">
                <a:ea typeface="ＤＨＰ特太ゴシック体" pitchFamily="2" charset="-128"/>
              </a:rPr>
              <a:t>OF</a:t>
            </a:r>
            <a:r>
              <a:rPr kumimoji="1" lang="ja-JP" altLang="en-US" sz="2800" i="1" dirty="0" smtClean="0">
                <a:ea typeface="ＤＨＰ特太ゴシック体" pitchFamily="2" charset="-128"/>
              </a:rPr>
              <a:t>　</a:t>
            </a:r>
            <a:r>
              <a:rPr kumimoji="1" lang="en-US" altLang="ja-JP" sz="2800" i="1" dirty="0" smtClean="0">
                <a:ea typeface="ＤＨＰ特太ゴシック体" pitchFamily="2" charset="-128"/>
              </a:rPr>
              <a:t>TREE</a:t>
            </a:r>
            <a:r>
              <a:rPr kumimoji="1" lang="ja-JP" altLang="en-US" sz="2800" i="1" dirty="0" smtClean="0">
                <a:ea typeface="ＤＨＰ特太ゴシック体" pitchFamily="2" charset="-128"/>
              </a:rPr>
              <a:t>　</a:t>
            </a:r>
            <a:r>
              <a:rPr kumimoji="1" lang="en-US" altLang="ja-JP" sz="2800" i="1" dirty="0" smtClean="0">
                <a:ea typeface="ＤＨＰ特太ゴシック体" pitchFamily="2" charset="-128"/>
              </a:rPr>
              <a:t>DIE</a:t>
            </a:r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14348" y="928670"/>
            <a:ext cx="1500198" cy="1214446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tile tx="317500" ty="63500" sx="70000" sy="81000" flip="none" algn="r"/>
          </a:blipFill>
          <a:ln w="15875">
            <a:solidFill>
              <a:schemeClr val="tx1">
                <a:lumMod val="95000"/>
                <a:lumOff val="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5786" y="928670"/>
            <a:ext cx="144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Air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pollution</a:t>
            </a:r>
          </a:p>
          <a:p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7224" y="1357298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     </a:t>
            </a:r>
            <a:r>
              <a:rPr kumimoji="1" lang="en-US" altLang="ja-JP" sz="2000" dirty="0" err="1" smtClean="0"/>
              <a:t>NO</a:t>
            </a:r>
            <a:r>
              <a:rPr lang="en-US" altLang="ja-JP" sz="2000" dirty="0" err="1" smtClean="0"/>
              <a:t>x</a:t>
            </a:r>
            <a:endParaRPr lang="en-US" altLang="ja-JP" sz="2000" dirty="0" smtClean="0"/>
          </a:p>
          <a:p>
            <a:r>
              <a:rPr lang="en-US" altLang="ja-JP" sz="2000" dirty="0" smtClean="0"/>
              <a:t>     </a:t>
            </a:r>
            <a:r>
              <a:rPr lang="en-US" altLang="ja-JP" sz="2000" dirty="0" err="1" smtClean="0"/>
              <a:t>SOx</a:t>
            </a:r>
            <a:endParaRPr lang="en-US" altLang="ja-JP" sz="2000" dirty="0" smtClean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214546" y="1571612"/>
            <a:ext cx="500066" cy="1588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9"/>
          <p:cNvSpPr/>
          <p:nvPr/>
        </p:nvSpPr>
        <p:spPr>
          <a:xfrm>
            <a:off x="2714612" y="1142984"/>
            <a:ext cx="1643074" cy="857256"/>
          </a:xfrm>
          <a:prstGeom prst="roundRect">
            <a:avLst/>
          </a:prstGeom>
          <a:blipFill dpi="0" rotWithShape="1">
            <a:blip r:embed="rId3">
              <a:alphaModFix amt="90000"/>
            </a:blip>
            <a:srcRect/>
            <a:tile tx="317500" ty="63500" sx="70000" sy="81000" flip="none" algn="ctr"/>
          </a:blipFill>
          <a:ln w="15875">
            <a:solidFill>
              <a:schemeClr val="tx1">
                <a:lumMod val="95000"/>
                <a:lumOff val="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71802" y="1428736"/>
            <a:ext cx="100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Acid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rain</a:t>
            </a:r>
          </a:p>
        </p:txBody>
      </p:sp>
      <p:cxnSp>
        <p:nvCxnSpPr>
          <p:cNvPr id="16" name="直線コネクタ 15"/>
          <p:cNvCxnSpPr/>
          <p:nvPr/>
        </p:nvCxnSpPr>
        <p:spPr>
          <a:xfrm>
            <a:off x="4357686" y="1571612"/>
            <a:ext cx="357190" cy="1588"/>
          </a:xfrm>
          <a:prstGeom prst="line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 flipH="1" flipV="1">
            <a:off x="4572794" y="1427942"/>
            <a:ext cx="285752" cy="1588"/>
          </a:xfrm>
          <a:prstGeom prst="line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rot="5400000">
            <a:off x="4572794" y="1713694"/>
            <a:ext cx="284958" cy="794"/>
          </a:xfrm>
          <a:prstGeom prst="line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4714876" y="1285860"/>
            <a:ext cx="357190" cy="1588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4714876" y="1857364"/>
            <a:ext cx="357190" cy="1588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片側の 2 つの角を切り取った四角形 25"/>
          <p:cNvSpPr/>
          <p:nvPr/>
        </p:nvSpPr>
        <p:spPr>
          <a:xfrm>
            <a:off x="5072066" y="1071546"/>
            <a:ext cx="1785950" cy="357190"/>
          </a:xfrm>
          <a:prstGeom prst="snip2Same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5875">
            <a:solidFill>
              <a:schemeClr val="tx1">
                <a:lumMod val="95000"/>
                <a:lumOff val="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No</a:t>
            </a:r>
            <a:r>
              <a:rPr kumimoji="1" lang="en-US" altLang="ja-JP" dirty="0" smtClean="0">
                <a:solidFill>
                  <a:schemeClr val="tx1"/>
                </a:solidFill>
              </a:rPr>
              <a:t> metallic soil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片側の 2 つの角を切り取った四角形 26"/>
          <p:cNvSpPr/>
          <p:nvPr/>
        </p:nvSpPr>
        <p:spPr>
          <a:xfrm>
            <a:off x="5072066" y="1643050"/>
            <a:ext cx="1785950" cy="357190"/>
          </a:xfrm>
          <a:prstGeom prst="snip2Same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 w="15875">
            <a:solidFill>
              <a:schemeClr val="tx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No nutrition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cxnSp>
        <p:nvCxnSpPr>
          <p:cNvPr id="37" name="直線矢印コネクタ 36"/>
          <p:cNvCxnSpPr/>
          <p:nvPr/>
        </p:nvCxnSpPr>
        <p:spPr>
          <a:xfrm>
            <a:off x="6858016" y="1285860"/>
            <a:ext cx="357190" cy="1588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フローチャート : 端子 37"/>
          <p:cNvSpPr/>
          <p:nvPr/>
        </p:nvSpPr>
        <p:spPr>
          <a:xfrm>
            <a:off x="7215206" y="1034970"/>
            <a:ext cx="1643074" cy="500066"/>
          </a:xfrm>
          <a:prstGeom prst="flowChartTerminator">
            <a:avLst/>
          </a:prstGeom>
          <a:solidFill>
            <a:schemeClr val="accent3">
              <a:lumMod val="20000"/>
              <a:lumOff val="80000"/>
              <a:alpha val="63000"/>
            </a:schemeClr>
          </a:solidFill>
          <a:ln w="15875">
            <a:solidFill>
              <a:schemeClr val="tx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No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water</a:t>
            </a:r>
          </a:p>
        </p:txBody>
      </p:sp>
      <p:cxnSp>
        <p:nvCxnSpPr>
          <p:cNvPr id="41" name="直線コネクタ 40"/>
          <p:cNvCxnSpPr/>
          <p:nvPr/>
        </p:nvCxnSpPr>
        <p:spPr>
          <a:xfrm rot="5400000" flipH="1" flipV="1">
            <a:off x="7130846" y="2485796"/>
            <a:ext cx="1884820" cy="1588"/>
          </a:xfrm>
          <a:prstGeom prst="line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円/楕円 42"/>
          <p:cNvSpPr/>
          <p:nvPr/>
        </p:nvSpPr>
        <p:spPr>
          <a:xfrm>
            <a:off x="4929190" y="3000372"/>
            <a:ext cx="2071702" cy="928694"/>
          </a:xfrm>
          <a:prstGeom prst="ellipse">
            <a:avLst/>
          </a:prstGeom>
          <a:blipFill dpi="0" rotWithShape="1">
            <a:blip r:embed="rId4">
              <a:alphaModFix amt="55000"/>
            </a:blip>
            <a:srcRect/>
            <a:tile tx="317500" ty="63500" sx="70000" sy="81000" flip="none" algn="r"/>
          </a:blipFill>
          <a:ln w="15875">
            <a:solidFill>
              <a:schemeClr val="tx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Fallen leaves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5" name="直線矢印コネクタ 44"/>
          <p:cNvCxnSpPr>
            <a:stCxn id="27" idx="1"/>
            <a:endCxn id="43" idx="0"/>
          </p:cNvCxnSpPr>
          <p:nvPr/>
        </p:nvCxnSpPr>
        <p:spPr>
          <a:xfrm rot="5400000">
            <a:off x="5464975" y="2500306"/>
            <a:ext cx="1000132" cy="1588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7000892" y="3429000"/>
            <a:ext cx="1071570" cy="1588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二等辺三角形 2"/>
          <p:cNvSpPr/>
          <p:nvPr/>
        </p:nvSpPr>
        <p:spPr>
          <a:xfrm>
            <a:off x="2464579" y="2852936"/>
            <a:ext cx="1893107" cy="1008112"/>
          </a:xfrm>
          <a:prstGeom prst="triangle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 w="15875">
            <a:solidFill>
              <a:schemeClr val="tx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No energy</a:t>
            </a:r>
          </a:p>
          <a:p>
            <a:pPr algn="ctr"/>
            <a:endParaRPr kumimoji="1"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 flipH="1">
            <a:off x="3995936" y="3463131"/>
            <a:ext cx="918573" cy="1588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下矢印 14"/>
          <p:cNvSpPr/>
          <p:nvPr/>
        </p:nvSpPr>
        <p:spPr>
          <a:xfrm>
            <a:off x="731538" y="2708920"/>
            <a:ext cx="1193926" cy="1152128"/>
          </a:xfrm>
          <a:prstGeom prst="downArrow">
            <a:avLst/>
          </a:prstGeom>
          <a:solidFill>
            <a:schemeClr val="accent2">
              <a:lumMod val="60000"/>
              <a:lumOff val="40000"/>
              <a:alpha val="52000"/>
            </a:schemeClr>
          </a:solidFill>
          <a:ln w="15875">
            <a:solidFill>
              <a:schemeClr val="tx1"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Tree die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H="1">
            <a:off x="1755260" y="3466307"/>
            <a:ext cx="1088548" cy="0"/>
          </a:xfrm>
          <a:prstGeom prst="straightConnector1">
            <a:avLst/>
          </a:prstGeom>
          <a:ln w="15875">
            <a:solidFill>
              <a:schemeClr val="accent3">
                <a:lumMod val="50000"/>
                <a:alpha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500034" y="4429132"/>
            <a:ext cx="8786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Air pollution:</a:t>
            </a:r>
            <a:r>
              <a:rPr kumimoji="1" lang="ja-JP" altLang="en-US" dirty="0" smtClean="0"/>
              <a:t>大気汚染　　　　</a:t>
            </a:r>
            <a:r>
              <a:rPr kumimoji="1" lang="en-US" altLang="ja-JP" dirty="0" smtClean="0"/>
              <a:t>No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metallic soil:</a:t>
            </a:r>
            <a:r>
              <a:rPr kumimoji="1" lang="ja-JP" altLang="en-US" dirty="0" smtClean="0"/>
              <a:t>土壌金属成分流出</a:t>
            </a:r>
            <a:endParaRPr kumimoji="1" lang="en-US" altLang="ja-JP" dirty="0" smtClean="0"/>
          </a:p>
          <a:p>
            <a:r>
              <a:rPr lang="en-US" altLang="ja-JP" dirty="0" smtClean="0"/>
              <a:t>No</a:t>
            </a:r>
            <a:r>
              <a:rPr lang="ja-JP" altLang="en-US" dirty="0" smtClean="0"/>
              <a:t>　</a:t>
            </a:r>
            <a:r>
              <a:rPr lang="en-US" altLang="ja-JP" dirty="0" smtClean="0"/>
              <a:t>nutrition:</a:t>
            </a:r>
            <a:r>
              <a:rPr lang="ja-JP" altLang="en-US" dirty="0" smtClean="0"/>
              <a:t>栄養分流出　　</a:t>
            </a:r>
            <a:r>
              <a:rPr lang="en-US" altLang="ja-JP" dirty="0" smtClean="0"/>
              <a:t>Fallen</a:t>
            </a:r>
            <a:r>
              <a:rPr lang="ja-JP" altLang="en-US" dirty="0" smtClean="0"/>
              <a:t>　</a:t>
            </a:r>
            <a:r>
              <a:rPr lang="en-US" altLang="ja-JP" dirty="0" smtClean="0"/>
              <a:t>leaves:</a:t>
            </a:r>
            <a:r>
              <a:rPr lang="ja-JP" altLang="en-US" dirty="0" smtClean="0"/>
              <a:t>落葉</a:t>
            </a:r>
            <a:endParaRPr lang="en-US" altLang="ja-JP" dirty="0" smtClean="0"/>
          </a:p>
        </p:txBody>
      </p:sp>
      <p:pic>
        <p:nvPicPr>
          <p:cNvPr id="29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4" y="5029211"/>
            <a:ext cx="2286016" cy="1692895"/>
          </a:xfrm>
          <a:prstGeom prst="rect">
            <a:avLst/>
          </a:prstGeom>
          <a:noFill/>
        </p:spPr>
      </p:pic>
      <p:pic>
        <p:nvPicPr>
          <p:cNvPr id="2050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4214818"/>
            <a:ext cx="1643074" cy="22125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ファイル:Acid rain woods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3" name="テキスト ボックス 2"/>
          <p:cNvSpPr txBox="1"/>
          <p:nvPr/>
        </p:nvSpPr>
        <p:spPr>
          <a:xfrm>
            <a:off x="357158" y="1285860"/>
            <a:ext cx="8215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B5F9A5"/>
                </a:solidFill>
              </a:rPr>
              <a:t>European</a:t>
            </a:r>
            <a:r>
              <a:rPr lang="ja-JP" altLang="en-US" sz="2800" dirty="0" smtClean="0">
                <a:solidFill>
                  <a:srgbClr val="B5F9A5"/>
                </a:solidFill>
              </a:rPr>
              <a:t> </a:t>
            </a:r>
            <a:r>
              <a:rPr lang="en-US" altLang="ja-JP" sz="2800" dirty="0" smtClean="0">
                <a:solidFill>
                  <a:srgbClr val="B5F9A5"/>
                </a:solidFill>
              </a:rPr>
              <a:t>named damage from acid rain “green plague”</a:t>
            </a:r>
            <a:endParaRPr kumimoji="1" lang="ja-JP" altLang="en-US" sz="2800" dirty="0">
              <a:solidFill>
                <a:srgbClr val="B5F9A5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3.7037E-7 C -0.00867 0.00185 -0.01562 0.00579 -0.02395 0.00949 C -0.02638 0.01065 -0.03107 0.01273 -0.03107 0.01273 C -0.04027 0.0213 -0.05138 0.0257 -0.06197 0.03009 C -0.06631 0.03588 -0.07082 0.03727 -0.07621 0.0412 C -0.08749 0.04954 -0.09947 0.05625 -0.11197 0.06042 C -0.11388 0.06204 -0.11579 0.06389 -0.11787 0.06505 C -0.11978 0.06597 -0.12204 0.06551 -0.12395 0.06667 C -0.14044 0.07755 -0.12152 0.06991 -0.13454 0.07454 C -0.14634 0.08403 -0.15971 0.09398 -0.17273 0.1 C -0.18645 0.11435 -0.20537 0.12245 -0.22273 0.12546 C -0.23211 0.12708 -0.25121 0.12847 -0.25121 0.12847 C -0.27291 0.12361 -0.29183 0.11158 -0.31336 0.10625 C -0.33975 0.09954 -0.37482 0.10232 -0.39895 0.10162 C -0.40659 0.09815 -0.41388 0.09398 -0.42152 0.09051 C -0.42829 0.08426 -0.42933 0.08333 -0.43332 0.07454 C -0.43419 0.07014 -0.4368 0.06644 -0.43697 0.06181 C -0.43784 0.04005 -0.43558 0.03958 -0.42985 0.02384 C -0.42707 0.00579 -0.41631 -0.00347 -0.40485 -0.01111 C -0.38957 -0.0213 -0.3743 -0.03264 -0.35728 -0.03495 C -0.3545 -0.03611 -0.35173 -0.0375 -0.34895 -0.03819 C -0.34305 -0.03958 -0.33107 -0.0412 -0.33107 -0.0412 C -0.30711 -0.03935 -0.30815 -0.04583 -0.30607 -0.01736 C -0.30676 0.00046 -0.30641 0.02894 -0.30954 0.04769 C -0.3144 0.07662 -0.34287 0.10949 -0.3644 0.11435 C -0.3835 0.11296 -0.38454 0.11597 -0.39652 0.10324 C -0.40659 0.07963 -0.39461 0.05093 -0.38228 0.03333 C -0.36041 0.00232 -0.33367 -0.02361 -0.30242 -0.03333 C -0.28888 -0.0375 -0.27464 -0.03588 -0.26075 -0.03657 C -0.24287 -0.03542 -0.22065 -0.04444 -0.20728 -0.02847 C -0.20364 -0.0243 -0.19791 -0.00694 -0.19669 -0.00324 C -0.19391 0.0037 -0.19062 0.01898 -0.19062 0.01898 C -0.1894 0.03148 -0.18697 0.04306 -0.18575 0.05556 C -0.18697 0.075 -0.18437 0.1206 -0.20485 0.12847 C -0.22152 0.14398 -0.23194 0.11736 -0.24062 0.10324 C -0.242 0.08472 -0.24339 0.07732 -0.23819 0.05556 C -0.23489 0.04167 -0.22273 0.03495 -0.2144 0.02546 C -0.17673 -0.01805 -0.1203 -0.02477 -0.07273 -0.03333 C -0.05329 -0.03287 -0.00138 -0.04051 0.02501 -0.02384 C 0.03508 -0.01018 0.0323 -0.00208 0.03074 0.01736 C 0.029 0.04144 0.01112 0.07685 -0.00242 0.09514 C -0.00728 0.10162 -0.01423 0.10394 -0.0203 0.10787 C -0.0243 0.10741 -0.02829 0.10718 -0.03228 0.10625 C -0.04166 0.1037 -0.04374 0.09005 -0.04895 0.08102 C -0.05624 0.01528 -0.05346 -0.01574 -0.01075 -0.03495 C 0.06928 -0.03264 0.02327 -0.03565 0.05938 -0.02708 C 0.07484 -0.01319 0.08699 0.00278 0.09168 0.02708 C 0.09098 0.0382 0.09324 0.05046 0.08925 0.06042 C 0.08629 0.06783 0.07466 0.08843 0.06893 0.09213 C 0.06129 0.09699 0.05435 0.09815 0.04636 0.1 C 0.02709 0.09421 0.03074 0.08495 0.0356 0.05394 C 0.03716 0.04375 0.04306 0.03773 0.04741 0.03009 C 0.06407 0.0007 0.08456 -0.01296 0.10921 -0.02847 C 0.1172 -0.03356 0.13456 -0.04259 0.14393 -0.04444 C 0.15487 -0.04653 0.17727 -0.04768 0.17727 -0.04768 C 0.19341 -0.04653 0.2007 -0.04699 0.21425 -0.03819 C 0.22866 -0.01875 0.22327 -0.02708 0.23091 -0.01435 C 0.23178 -0.01111 0.23282 -0.0081 0.23334 -0.00486 C 0.23438 0.00208 0.2356 0.01597 0.2356 0.01597 C 0.23491 0.04167 0.2389 0.08495 0.21529 0.09676 C 0.21008 0.0963 0.20504 0.09699 0.20001 0.09514 C 0.19306 0.09259 0.19254 0.08287 0.18907 0.07616 C 0.18039 0.03079 0.19602 -0.00694 0.22605 -0.02708 C 0.23734 -0.03472 0.2507 -0.03518 0.26303 -0.03657 C 0.31216 -0.03495 0.30886 -0.03889 0.34393 -0.01597 C 0.35661 0.00093 0.35678 0.00185 0.36303 0.02222 C 0.36268 0.02384 0.36199 0.02546 0.36181 0.02708 C 0.36077 0.03495 0.36077 0.04306 0.35938 0.0507 C 0.35522 0.07338 0.33977 0.07963 0.32605 0.08889 C 0.31251 0.08704 0.31025 0.08958 0.30834 0.07153 C 0.31043 0.02222 0.30852 -0.00764 0.34168 -0.03495 C 0.35313 -0.05532 0.36372 -0.05995 0.38213 -0.06342 C 0.41598 -0.06065 0.39254 -0.06551 0.40938 -0.05393 C 0.41286 -0.04792 0.4165 -0.04352 0.41893 -0.03657 C 0.42362 -0.00555 0.42588 0.0287 0.41546 0.05718 C 0.41425 0.06065 0.41459 0.06505 0.41303 0.06829 C 0.40869 0.07755 0.40088 0.07963 0.39393 0.08264 C 0.37987 0.08056 0.38126 0.08033 0.37379 0.06505 C 0.37154 0.04769 0.37241 0.03009 0.37501 0.01273 C 0.37536 0.00741 0.37431 0.00162 0.37588 -0.00324 C 0.37883 -0.01111 0.39289 -0.03264 0.39879 -0.03819 C 0.4014 -0.04051 0.40452 -0.0419 0.40713 -0.04444 C 0.41581 -0.05278 0.41546 -0.05648 0.42727 -0.0588 C 0.43803 -0.05717 0.44931 -0.05926 0.45938 -0.05393 C 0.46268 -0.05208 0.4665 -0.03403 0.46772 -0.02847 C 0.46563 0.01482 0.47206 0.08472 0.43438 0.10486 C 0.41511 0.10139 0.4073 0.09792 0.38925 0.08727 C 0.38508 0.08495 0.38039 0.08449 0.37588 0.08264 C 0.3639 0.07778 0.35296 0.0706 0.34168 0.06343 C 0.32588 0.05347 0.30991 0.0456 0.29758 0.02847 C 0.29289 0.01343 0.28977 0.00972 0.29393 -0.00787 C 0.29463 -0.01042 0.29741 -0.01088 0.29879 -0.01273 C 0.30626 -0.02268 0.31216 -0.0294 0.32258 -0.03171 C 0.34428 -0.04282 0.35192 -0.03912 0.3797 -0.03819 C 0.38629 -0.03449 0.38977 -0.03171 0.39393 -0.02384 C 0.39567 -0.0206 0.39879 -0.01435 0.39879 -0.01435 C 0.40279 0.0125 0.39793 0.02755 0.38925 0.04931 C 0.38473 0.06065 0.38109 0.07199 0.37379 0.08102 C 0.37188 0.08333 0.358 0.09583 0.35591 0.09676 C 0.34984 0.09977 0.33681 0.10324 0.33681 0.10324 C 0.30973 0.09977 0.28577 0.09375 0.25938 0.08727 C 0.233 0.06806 0.2007 0.06134 0.18317 0.02546 C 0.18456 0.01852 0.18473 0.01134 0.18681 0.00486 C 0.1889 -0.00185 0.2007 -0.00764 0.2047 -0.00949 C 0.23352 -0.02222 0.25661 -0.02106 0.28803 -0.02222 C 0.2981 -0.02083 0.30175 -0.02315 0.3047 -0.01111 C 0.30435 -0.00162 0.3047 0.00787 0.30348 0.01736 C 0.30261 0.02408 0.29914 0.02824 0.29636 0.03333 C 0.29098 0.04352 0.28577 0.05556 0.27727 0.06181 C 0.25609 0.07732 0.23543 0.07685 0.21164 0.0794 C 0.18369 0.08588 0.15556 0.07963 0.12727 0.07616 C 0.11997 0.07176 0.11181 0.06991 0.1047 0.06505 C 0.08925 0.0544 0.07588 0.03727 0.06181 0.02546 C 0.05695 -0.00694 0.09428 -0.01759 0.11181 -0.0206 C 0.11997 -0.02199 0.13681 -0.02384 0.13681 -0.02384 C 0.14619 -0.02338 0.15609 -0.0243 0.16546 -0.02222 C 0.16789 -0.02176 0.17084 0.0007 0.17136 0.00324 C 0.17084 0.01088 0.17084 0.03449 0.16772 0.04445 C 0.15626 0.0787 0.13456 0.08195 0.10921 0.08403 C 0.0856 0.07986 0.06199 0.07894 0.03925 0.06829 C 0.03768 0.06667 0.03612 0.06505 0.03438 0.06343 C 0.03213 0.06134 0.02709 0.05718 0.02709 0.05718 C 0.0264 0.05347 0.02397 0.05 0.02379 0.04607 C 0.02275 0.03033 0.03039 0.02315 0.03664 0.01273 C 0.03872 0.00926 0.04168 0.00139 0.04515 -0.00162 C 0.05157 -0.00764 0.06129 -0.00741 0.06893 -0.00949 C 0.104 -0.00787 0.10018 -0.01829 0.11286 0.00625 C 0.11355 0.01065 0.11546 0.01458 0.11546 0.01898 C 0.11546 0.03588 0.11286 0.05417 0.10331 0.06667 C 0.10122 0.06945 0.0955 0.07269 0.09393 0.07454 C 0.09254 0.07593 0.09185 0.07847 0.09029 0.0794 C 0.08872 0.08056 0.07501 0.08264 0.07501 0.08264 C 0.06928 0.08218 0.06372 0.08264 0.05834 0.08102 C 0.05661 0.08056 0.05609 0.07732 0.0547 0.07616 C 0.05244 0.07454 0.04741 0.07292 0.04741 0.07292 C 0.04237 0.06644 0.03577 0.06389 0.03074 0.05718 C 0.02779 0.04583 0.02987 0.05046 0.02605 0.04283 C 0.02466 0.03195 0.02241 0.02037 0.01772 0.01111 C 0.01598 0.00255 0.01737 0.00741 0.01181 -0.00324 C 0.01095 -0.00486 0.00938 -0.00787 0.00938 -0.00787 C 0.00487 0.00139 0.00938 0.00255 5.55556E-6 3.7037E-7 Z " pathEditMode="relative" ptsTypes="fffffffffffffffffffffffffffffffffffffffffffffffffffffffffffffffffffffffffffffffffffffffffffffffffffffffffffffffffffffffffffffffffffffffffffff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二酸化窒素（NO2）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071546"/>
            <a:ext cx="4307999" cy="3000396"/>
          </a:xfrm>
          <a:prstGeom prst="rect">
            <a:avLst/>
          </a:prstGeom>
          <a:noFill/>
        </p:spPr>
      </p:pic>
      <p:pic>
        <p:nvPicPr>
          <p:cNvPr id="3" name="Picture 4" descr="硫黄酸化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485572" cy="2714644"/>
          </a:xfrm>
          <a:prstGeom prst="rect">
            <a:avLst/>
          </a:prstGeom>
          <a:noFill/>
        </p:spPr>
      </p:pic>
      <p:pic>
        <p:nvPicPr>
          <p:cNvPr id="11266" name="Picture 2" descr="気管支喘息イメージイラスト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142984"/>
            <a:ext cx="4195455" cy="4770834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2500298" y="357166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>
                <a:solidFill>
                  <a:srgbClr val="FF0000"/>
                </a:solidFill>
              </a:rPr>
              <a:t>A part of illness</a:t>
            </a:r>
            <a:endParaRPr kumimoji="1" lang="ja-JP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二酸化窒素（NO2）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33376" cy="3429024"/>
          </a:xfrm>
          <a:prstGeom prst="rect">
            <a:avLst/>
          </a:prstGeom>
          <a:noFill/>
        </p:spPr>
      </p:pic>
      <p:pic>
        <p:nvPicPr>
          <p:cNvPr id="7" name="Picture 4" descr="硫黄酸化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43300"/>
            <a:ext cx="4572000" cy="3314700"/>
          </a:xfrm>
          <a:prstGeom prst="rect">
            <a:avLst/>
          </a:prstGeom>
          <a:noFill/>
        </p:spPr>
      </p:pic>
      <p:pic>
        <p:nvPicPr>
          <p:cNvPr id="10" name="Picture 9" descr="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714884"/>
            <a:ext cx="642942" cy="642942"/>
          </a:xfrm>
          <a:prstGeom prst="rect">
            <a:avLst/>
          </a:prstGeom>
          <a:noFill/>
        </p:spPr>
      </p:pic>
      <p:pic>
        <p:nvPicPr>
          <p:cNvPr id="11" name="Picture 9" descr="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643314"/>
            <a:ext cx="857256" cy="857256"/>
          </a:xfrm>
          <a:prstGeom prst="rect">
            <a:avLst/>
          </a:prstGeom>
          <a:noFill/>
        </p:spPr>
      </p:pic>
      <p:pic>
        <p:nvPicPr>
          <p:cNvPr id="12" name="Picture 9" descr="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785794"/>
            <a:ext cx="928694" cy="928694"/>
          </a:xfrm>
          <a:prstGeom prst="rect">
            <a:avLst/>
          </a:prstGeom>
          <a:noFill/>
        </p:spPr>
      </p:pic>
      <p:pic>
        <p:nvPicPr>
          <p:cNvPr id="13" name="Picture 9" descr="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85728"/>
            <a:ext cx="857256" cy="857256"/>
          </a:xfrm>
          <a:prstGeom prst="rect">
            <a:avLst/>
          </a:prstGeom>
          <a:noFill/>
        </p:spPr>
      </p:pic>
      <p:pic>
        <p:nvPicPr>
          <p:cNvPr id="15" name="Picture 1" descr="電気をこまめに切る/節約 無料イラスト/人物クリップアート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285992"/>
            <a:ext cx="3500462" cy="2625347"/>
          </a:xfrm>
          <a:prstGeom prst="rect">
            <a:avLst/>
          </a:prstGeom>
          <a:noFill/>
        </p:spPr>
      </p:pic>
      <p:sp>
        <p:nvSpPr>
          <p:cNvPr id="16" name="右矢印 15"/>
          <p:cNvSpPr/>
          <p:nvPr/>
        </p:nvSpPr>
        <p:spPr>
          <a:xfrm>
            <a:off x="3571868" y="3214686"/>
            <a:ext cx="1571636" cy="928694"/>
          </a:xfrm>
          <a:prstGeom prst="rightArrow">
            <a:avLst/>
          </a:prstGeom>
          <a:solidFill>
            <a:srgbClr val="00B05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Picture 3" descr="エネルギー イラスト 画像 フリー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1785926"/>
            <a:ext cx="3643338" cy="3643338"/>
          </a:xfrm>
          <a:prstGeom prst="rect">
            <a:avLst/>
          </a:prstGeom>
          <a:noFill/>
        </p:spPr>
      </p:pic>
      <p:pic>
        <p:nvPicPr>
          <p:cNvPr id="18" name="Picture 9" descr="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2143116"/>
            <a:ext cx="500066" cy="500066"/>
          </a:xfrm>
          <a:prstGeom prst="rect">
            <a:avLst/>
          </a:prstGeom>
          <a:noFill/>
        </p:spPr>
      </p:pic>
      <p:pic>
        <p:nvPicPr>
          <p:cNvPr id="19" name="Picture 9" descr="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000240"/>
            <a:ext cx="714380" cy="714380"/>
          </a:xfrm>
          <a:prstGeom prst="rect">
            <a:avLst/>
          </a:prstGeom>
          <a:noFill/>
        </p:spPr>
      </p:pic>
      <p:pic>
        <p:nvPicPr>
          <p:cNvPr id="21" name="Picture 2" descr="手の中の上をホバリング地球がんばった。NASA の礼儀のソース イメージを地球。 ストックフォト - 73389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5918" y="214290"/>
            <a:ext cx="6143668" cy="6143668"/>
          </a:xfrm>
          <a:prstGeom prst="rect">
            <a:avLst/>
          </a:prstGeom>
          <a:noFill/>
        </p:spPr>
      </p:pic>
      <p:pic>
        <p:nvPicPr>
          <p:cNvPr id="22" name="Picture 3" descr="窒素酸化物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0800000" flipH="1" flipV="1">
            <a:off x="214282" y="1643050"/>
            <a:ext cx="4000528" cy="3786214"/>
          </a:xfrm>
          <a:prstGeom prst="rect">
            <a:avLst/>
          </a:prstGeom>
          <a:noFill/>
        </p:spPr>
      </p:pic>
      <p:sp>
        <p:nvSpPr>
          <p:cNvPr id="23" name="四角形吹き出し 22"/>
          <p:cNvSpPr/>
          <p:nvPr/>
        </p:nvSpPr>
        <p:spPr>
          <a:xfrm>
            <a:off x="4500562" y="2071678"/>
            <a:ext cx="3143272" cy="642942"/>
          </a:xfrm>
          <a:prstGeom prst="wedgeRectCallout">
            <a:avLst>
              <a:gd name="adj1" fmla="val -79814"/>
              <a:gd name="adj2" fmla="val -12134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4643438" y="2214554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Thank you for your attention.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8|0.5|0.7|0.9|2|1|0.9|0.8|0.9|0.9|0.9|0.9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52</Words>
  <Application>Microsoft Office PowerPoint</Application>
  <PresentationFormat>画面に合わせる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スライド 1</vt:lpstr>
      <vt:lpstr>スライド 2</vt:lpstr>
      <vt:lpstr>THE　MECHANISM　OF　TREE　DIE　</vt:lpstr>
      <vt:lpstr>スライド 4</vt:lpstr>
      <vt:lpstr>スライド 5</vt:lpstr>
      <vt:lpstr>スライド 6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Broken rain</dc:title>
  <dc:creator>fsl</dc:creator>
  <cp:lastModifiedBy>fsl</cp:lastModifiedBy>
  <cp:revision>39</cp:revision>
  <dcterms:created xsi:type="dcterms:W3CDTF">2012-12-07T03:28:28Z</dcterms:created>
  <dcterms:modified xsi:type="dcterms:W3CDTF">2013-01-09T09:44:19Z</dcterms:modified>
</cp:coreProperties>
</file>