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58" r:id="rId4"/>
    <p:sldId id="260" r:id="rId5"/>
    <p:sldId id="261" r:id="rId6"/>
    <p:sldId id="263" r:id="rId7"/>
    <p:sldId id="265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pPr>
            <a:r>
              <a:rPr lang="en-US" altLang="ja-JP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■</a:t>
            </a:r>
            <a:r>
              <a:rPr lang="en-US" altLang="ja-JP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Lucida Calligraphy" pitchFamily="66" charset="0"/>
              </a:rPr>
              <a:t>Different percentage of carbon dioxide emissions transportation</a:t>
            </a:r>
            <a:endParaRPr lang="ja-JP" alt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Lucida Calligraphy" pitchFamily="66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22142105398589884"/>
          <c:y val="0.19615909314911958"/>
          <c:w val="0.57038513414989833"/>
          <c:h val="0.80328077572210521"/>
        </c:manualLayout>
      </c:layout>
      <c:doughnutChart>
        <c:varyColors val="1"/>
        <c:ser>
          <c:idx val="0"/>
          <c:order val="0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Sheet1!$C$4:$C$12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Sheet1!$E$4:$E$12</c:f>
              <c:numCache>
                <c:formatCode>General</c:formatCode>
                <c:ptCount val="9"/>
              </c:numCache>
            </c:numRef>
          </c:val>
        </c:ser>
        <c:ser>
          <c:idx val="3"/>
          <c:order val="3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Sheet1!$F$4:$F$12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Sheet1!$G$4:$G$12</c:f>
              <c:numCache>
                <c:formatCode>General</c:formatCode>
                <c:ptCount val="9"/>
              </c:numCache>
            </c:numRef>
          </c:val>
        </c:ser>
        <c:ser>
          <c:idx val="5"/>
          <c:order val="5"/>
          <c:dLbls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Sheet1!$H$4:$H$12</c:f>
              <c:numCache>
                <c:formatCode>General</c:formatCode>
                <c:ptCount val="9"/>
              </c:numCache>
            </c:numRef>
          </c:val>
        </c:ser>
        <c:dLbls>
          <c:showVal val="1"/>
          <c:showCatName val="1"/>
        </c:dLbls>
        <c:firstSliceAng val="0"/>
        <c:holeSize val="50"/>
      </c:doughnutChart>
      <c:pieChart>
        <c:varyColors val="1"/>
        <c:ser>
          <c:idx val="1"/>
          <c:order val="1"/>
          <c:dLbls>
            <c:dLbl>
              <c:idx val="1"/>
              <c:spPr/>
              <c:txPr>
                <a:bodyPr/>
                <a:lstStyle/>
                <a:p>
                  <a:pPr>
                    <a:defRPr sz="1600" b="1" i="1">
                      <a:solidFill>
                        <a:schemeClr val="tx1"/>
                      </a:solidFill>
                    </a:defRPr>
                  </a:pPr>
                  <a:endParaRPr lang="ja-JP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600" b="1" i="1">
                      <a:solidFill>
                        <a:schemeClr val="tx1"/>
                      </a:solidFill>
                    </a:defRPr>
                  </a:pPr>
                  <a:endParaRPr lang="ja-JP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400" b="1" i="1">
                      <a:solidFill>
                        <a:schemeClr val="tx1"/>
                      </a:solidFill>
                    </a:defRPr>
                  </a:pPr>
                  <a:endParaRPr lang="ja-JP"/>
                </a:p>
              </c:txPr>
            </c:dLbl>
            <c:txPr>
              <a:bodyPr/>
              <a:lstStyle/>
              <a:p>
                <a:pPr>
                  <a:defRPr sz="1200" b="1" i="1">
                    <a:solidFill>
                      <a:schemeClr val="tx1"/>
                    </a:solidFill>
                  </a:defRPr>
                </a:pPr>
                <a:endParaRPr lang="ja-JP"/>
              </a:p>
            </c:txPr>
            <c:showVal val="1"/>
            <c:showCatName val="1"/>
          </c:dLbls>
          <c:cat>
            <c:strRef>
              <c:f>Sheet1!$B$4:$B$12</c:f>
              <c:strCache>
                <c:ptCount val="9"/>
                <c:pt idx="0">
                  <c:v>■Different percentage of carbon dioxide emissions transportation</c:v>
                </c:pt>
                <c:pt idx="1">
                  <c:v>Private car</c:v>
                </c:pt>
                <c:pt idx="2">
                  <c:v>Freight car</c:v>
                </c:pt>
                <c:pt idx="3">
                  <c:v>commercial</c:v>
                </c:pt>
                <c:pt idx="4">
                  <c:v>taxi</c:v>
                </c:pt>
                <c:pt idx="5">
                  <c:v>bus</c:v>
                </c:pt>
                <c:pt idx="6">
                  <c:v>transportation</c:v>
                </c:pt>
                <c:pt idx="7">
                  <c:v>railroad</c:v>
                </c:pt>
                <c:pt idx="8">
                  <c:v>aviation</c:v>
                </c:pt>
              </c:strCache>
            </c:strRef>
          </c:cat>
          <c:val>
            <c:numRef>
              <c:f>Sheet1!$D$4:$D$12</c:f>
              <c:numCache>
                <c:formatCode>0.00%</c:formatCode>
                <c:ptCount val="9"/>
                <c:pt idx="1">
                  <c:v>0.502</c:v>
                </c:pt>
                <c:pt idx="2">
                  <c:v>0.17100000000000001</c:v>
                </c:pt>
                <c:pt idx="3">
                  <c:v>0.17</c:v>
                </c:pt>
                <c:pt idx="4">
                  <c:v>1.7000000000000005E-2</c:v>
                </c:pt>
                <c:pt idx="5">
                  <c:v>1.8000000000000006E-2</c:v>
                </c:pt>
                <c:pt idx="6">
                  <c:v>4.6000000000000013E-2</c:v>
                </c:pt>
                <c:pt idx="7">
                  <c:v>3.3000000000000002E-2</c:v>
                </c:pt>
                <c:pt idx="8">
                  <c:v>4.3000000000000003E-2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  <c:dispBlanksAs val="gap"/>
  </c:chart>
  <c:txPr>
    <a:bodyPr/>
    <a:lstStyle/>
    <a:p>
      <a:pPr>
        <a:defRPr>
          <a:solidFill>
            <a:sysClr val="windowText" lastClr="000000"/>
          </a:solidFill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4"/>
  <c:chart>
    <c:title>
      <c:tx>
        <c:rich>
          <a:bodyPr/>
          <a:lstStyle/>
          <a:p>
            <a:pPr>
              <a:defRPr/>
            </a:pPr>
            <a:r>
              <a:rPr lang="en-US" altLang="ja-JP"/>
              <a:t>Emission rate of NOX to the atmosphere in Japan</a:t>
            </a:r>
            <a:endParaRPr lang="ja-JP" altLang="en-US"/>
          </a:p>
        </c:rich>
      </c:tx>
      <c:layout>
        <c:manualLayout>
          <c:xMode val="edge"/>
          <c:yMode val="edge"/>
          <c:x val="8.1229221347331584E-2"/>
          <c:y val="2.3148148148148147E-2"/>
        </c:manualLayout>
      </c:layout>
    </c:title>
    <c:plotArea>
      <c:layout/>
      <c:doughnutChart>
        <c:varyColors val="1"/>
        <c:ser>
          <c:idx val="0"/>
          <c:order val="0"/>
          <c:dLbls>
            <c:showPercent val="1"/>
          </c:dLbls>
          <c:cat>
            <c:strRef>
              <c:f>Sheet1!$A$2:$A$7</c:f>
              <c:strCache>
                <c:ptCount val="6"/>
                <c:pt idx="0">
                  <c:v>Energy sector</c:v>
                </c:pt>
                <c:pt idx="1">
                  <c:v>Construction sector manufacturing</c:v>
                </c:pt>
                <c:pt idx="2">
                  <c:v>Car</c:v>
                </c:pt>
                <c:pt idx="3">
                  <c:v>Transportation other than the automobile</c:v>
                </c:pt>
                <c:pt idx="4">
                  <c:v>Agriculture, forestry and fisheries sector, civil administration</c:v>
                </c:pt>
                <c:pt idx="5">
                  <c:v>And industrial waste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dLbls>
            <c:showPercent val="1"/>
          </c:dLbls>
          <c:cat>
            <c:strRef>
              <c:f>Sheet1!$A$2:$A$7</c:f>
              <c:strCache>
                <c:ptCount val="6"/>
                <c:pt idx="0">
                  <c:v>Energy sector</c:v>
                </c:pt>
                <c:pt idx="1">
                  <c:v>Construction sector manufacturing</c:v>
                </c:pt>
                <c:pt idx="2">
                  <c:v>Car</c:v>
                </c:pt>
                <c:pt idx="3">
                  <c:v>Transportation other than the automobile</c:v>
                </c:pt>
                <c:pt idx="4">
                  <c:v>Agriculture, forestry and fisheries sector, civil administration</c:v>
                </c:pt>
                <c:pt idx="5">
                  <c:v>And industrial waste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dLbls>
            <c:showPercent val="1"/>
          </c:dLbls>
          <c:cat>
            <c:strRef>
              <c:f>Sheet1!$A$2:$A$7</c:f>
              <c:strCache>
                <c:ptCount val="6"/>
                <c:pt idx="0">
                  <c:v>Energy sector</c:v>
                </c:pt>
                <c:pt idx="1">
                  <c:v>Construction sector manufacturing</c:v>
                </c:pt>
                <c:pt idx="2">
                  <c:v>Car</c:v>
                </c:pt>
                <c:pt idx="3">
                  <c:v>Transportation other than the automobile</c:v>
                </c:pt>
                <c:pt idx="4">
                  <c:v>Agriculture, forestry and fisheries sector, civil administration</c:v>
                </c:pt>
                <c:pt idx="5">
                  <c:v>And industrial waste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dLbls>
            <c:showPercent val="1"/>
          </c:dLbls>
          <c:cat>
            <c:strRef>
              <c:f>Sheet1!$A$2:$A$7</c:f>
              <c:strCache>
                <c:ptCount val="6"/>
                <c:pt idx="0">
                  <c:v>Energy sector</c:v>
                </c:pt>
                <c:pt idx="1">
                  <c:v>Construction sector manufacturing</c:v>
                </c:pt>
                <c:pt idx="2">
                  <c:v>Car</c:v>
                </c:pt>
                <c:pt idx="3">
                  <c:v>Transportation other than the automobile</c:v>
                </c:pt>
                <c:pt idx="4">
                  <c:v>Agriculture, forestry and fisheries sector, civil administration</c:v>
                </c:pt>
                <c:pt idx="5">
                  <c:v>And industrial waste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0.13</c:v>
                </c:pt>
                <c:pt idx="1">
                  <c:v>0.22</c:v>
                </c:pt>
                <c:pt idx="2">
                  <c:v>0.24000000000000002</c:v>
                </c:pt>
                <c:pt idx="3">
                  <c:v>0.22</c:v>
                </c:pt>
                <c:pt idx="4">
                  <c:v>0.15000000000000002</c:v>
                </c:pt>
                <c:pt idx="5">
                  <c:v>4.0000000000000008E-2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166666666666672"/>
          <c:y val="0.12825240594925635"/>
          <c:w val="0.3416666666666669"/>
          <c:h val="0.81619203849518873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FAFC8-3444-4A2D-85E9-16CD823F4DBE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C9AC1-19C0-47B1-A2DC-E2C01A2F9FF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C9AC1-19C0-47B1-A2DC-E2C01A2F9FF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正方形/長方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56" name="正方形/長方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正方形/長方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正方形/長方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正方形/長方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フリーフォーム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フリーフォーム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フリーフォーム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フリーフォーム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フリーフォーム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フリーフォーム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フリーフォーム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正方形/長方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正方形/長方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正方形/長方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コネクタ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コネクタ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コネクタ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正方形/長方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D5E8A0-E59C-4624-A789-2DFC05EE6B68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5C71CA2-DD5E-462E-82A2-F0370AA463D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edia.mapion.co.jp/art/%E3%83%95%E3%82%A1%E3%82%A4%E3%83%AB:Exhaust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google.com/imgres?imgurl=http://www.i-doctor.jp/images/pollution.png&amp;imgrefurl=http://www.i-doctor.jp/antioxidationLife/&amp;usg=__AtwExR81NM1uYC6eUcaP-BEj0Bs=&amp;h=600&amp;w=428&amp;sz=218&amp;hl=ja&amp;start=31&amp;zoom=1&amp;tbnid=LHd8mVRNQuxHTM:&amp;tbnh=135&amp;tbnw=96&amp;ei=U8fGUN-cO-fTmAWUo4GQAw&amp;prev=/search?q=%E6%8E%92%E6%B0%97%E3%82%AC%E3%82%B9&amp;start=20&amp;um=1&amp;hl=ja&amp;sa=N&amp;gbv=2&amp;tbm=isch&amp;um=1&amp;itbs=1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24" y="1785926"/>
            <a:ext cx="7772400" cy="1975104"/>
          </a:xfrm>
        </p:spPr>
        <p:txBody>
          <a:bodyPr>
            <a:normAutofit fontScale="90000"/>
          </a:bodyPr>
          <a:lstStyle/>
          <a:p>
            <a:r>
              <a:rPr kumimoji="1" lang="en-US" altLang="ja-JP" sz="8000" dirty="0" smtClean="0">
                <a:solidFill>
                  <a:srgbClr val="FFFF00"/>
                </a:solidFill>
                <a:latin typeface="Viner Hand ITC" pitchFamily="66" charset="0"/>
              </a:rPr>
              <a:t>Exhaust</a:t>
            </a:r>
            <a:r>
              <a:rPr kumimoji="1" lang="ja-JP" altLang="en-US" sz="8000" dirty="0" smtClean="0">
                <a:solidFill>
                  <a:srgbClr val="FFFF00"/>
                </a:solidFill>
                <a:latin typeface="Viner Hand ITC" pitchFamily="66" charset="0"/>
              </a:rPr>
              <a:t>　</a:t>
            </a:r>
            <a:r>
              <a:rPr kumimoji="1" lang="en-US" altLang="ja-JP" sz="8000" dirty="0" smtClean="0">
                <a:solidFill>
                  <a:srgbClr val="FFFF00"/>
                </a:solidFill>
                <a:latin typeface="Viner Hand ITC" pitchFamily="66" charset="0"/>
              </a:rPr>
              <a:t>Gas</a:t>
            </a:r>
            <a:endParaRPr kumimoji="1" lang="ja-JP" altLang="en-US" sz="7300" dirty="0">
              <a:solidFill>
                <a:srgbClr val="FFFF00"/>
              </a:solidFill>
              <a:latin typeface="Viner Hand ITC" pitchFamily="66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00680" y="4849198"/>
            <a:ext cx="3729038" cy="1508760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Ｍｅｍｂｅｒ　井上　正悟　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坪井　洸希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池田　和正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永柄　晃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西原　涼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584" b="18346"/>
          <a:stretch>
            <a:fillRect/>
          </a:stretch>
        </p:blipFill>
        <p:spPr bwMode="auto">
          <a:xfrm>
            <a:off x="1071538" y="1643050"/>
            <a:ext cx="67786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678661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57224" y="500042"/>
            <a:ext cx="7772400" cy="914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000" b="1" dirty="0" smtClean="0">
                <a:ln w="50800"/>
                <a:solidFill>
                  <a:srgbClr val="FF0000"/>
                </a:solidFill>
                <a:latin typeface="Milano LET" pitchFamily="2" charset="0"/>
              </a:rPr>
              <a:t>Reduced tree</a:t>
            </a:r>
            <a:endParaRPr lang="ja-JP" altLang="en-US" sz="6000" b="1" dirty="0">
              <a:ln w="50800"/>
              <a:solidFill>
                <a:srgbClr val="FF0000"/>
              </a:solidFill>
              <a:latin typeface="Milano LE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ia.mapion.co.jp/wiki/img_wp/ja/d/d6/180px-Exhaust.jpg">
            <a:hlinkClick r:id="rId3" tooltip="ファイル:Exhaust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48" y="3714752"/>
            <a:ext cx="3857652" cy="2893242"/>
          </a:xfrm>
          <a:prstGeom prst="rect">
            <a:avLst/>
          </a:prstGeom>
          <a:noFill/>
        </p:spPr>
      </p:pic>
      <p:pic>
        <p:nvPicPr>
          <p:cNvPr id="5" name="Picture 4" descr="http://t0.gstatic.com/images?q=tbn:ANd9GcTn58R2_RqvxRKwMmoHhUAYWbd9AqZf3QfkibWE8ZZbVGgc9iqCl7MDUtM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857364"/>
            <a:ext cx="2714644" cy="3817471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1000100" y="428604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　</a:t>
            </a:r>
            <a:r>
              <a:rPr lang="en-US" sz="9600" b="1" dirty="0" smtClean="0">
                <a:ln>
                  <a:prstDash val="solid"/>
                </a:ln>
                <a:solidFill>
                  <a:srgbClr val="92D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ilano LET" pitchFamily="2" charset="0"/>
              </a:rPr>
              <a:t>Cause</a:t>
            </a:r>
            <a:endParaRPr kumimoji="1" lang="ja-JP" altLang="en-US" sz="7200" b="1" dirty="0">
              <a:ln>
                <a:prstDash val="solid"/>
              </a:ln>
              <a:solidFill>
                <a:srgbClr val="92D05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ilano LET" pitchFamily="2" charset="0"/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3500430" y="2143116"/>
            <a:ext cx="2786082" cy="714380"/>
          </a:xfrm>
          <a:prstGeom prst="wedgeEllipseCallout">
            <a:avLst>
              <a:gd name="adj1" fmla="val -48690"/>
              <a:gd name="adj2" fmla="val 92159"/>
            </a:avLst>
          </a:prstGeom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rgbClr val="FF0000"/>
                </a:solidFill>
                <a:latin typeface="Baskerville Old Face" pitchFamily="18" charset="0"/>
              </a:rPr>
              <a:t>factory</a:t>
            </a:r>
            <a:endParaRPr kumimoji="1" lang="ja-JP" altLang="en-US" sz="4000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6215074" y="2786058"/>
            <a:ext cx="1857388" cy="857256"/>
          </a:xfrm>
          <a:prstGeom prst="wedgeEllipseCallout">
            <a:avLst>
              <a:gd name="adj1" fmla="val 15790"/>
              <a:gd name="adj2" fmla="val 59898"/>
            </a:avLst>
          </a:prstGeom>
          <a:ln>
            <a:solidFill>
              <a:srgbClr val="92D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rgbClr val="FF0000"/>
                </a:solidFill>
                <a:latin typeface="Baskerville Old Face" pitchFamily="18" charset="0"/>
              </a:rPr>
              <a:t>car</a:t>
            </a:r>
            <a:endParaRPr kumimoji="1" lang="ja-JP" altLang="en-US" sz="4400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928662" y="714356"/>
          <a:ext cx="7772400" cy="5499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円形吹き出し 17"/>
          <p:cNvSpPr/>
          <p:nvPr/>
        </p:nvSpPr>
        <p:spPr>
          <a:xfrm>
            <a:off x="642910" y="3000372"/>
            <a:ext cx="1500198" cy="114300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3214710" cy="1357322"/>
          </a:xfrm>
        </p:spPr>
        <p:txBody>
          <a:bodyPr>
            <a:normAutofit/>
          </a:bodyPr>
          <a:lstStyle/>
          <a:p>
            <a:r>
              <a:rPr lang="en-US" altLang="ja-JP" smtClean="0"/>
              <a:t>Conclusion</a:t>
            </a:r>
            <a:r>
              <a:rPr lang="ja-JP" altLang="en-US" dirty="0" smtClean="0"/>
              <a:t>１</a:t>
            </a:r>
            <a:endParaRPr kumimoji="1" lang="ja-JP" altLang="en-US" dirty="0"/>
          </a:p>
        </p:txBody>
      </p:sp>
      <p:pic>
        <p:nvPicPr>
          <p:cNvPr id="7" name="図 6" descr="工場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879" y="214290"/>
            <a:ext cx="2849261" cy="1643074"/>
          </a:xfrm>
          <a:prstGeom prst="rect">
            <a:avLst/>
          </a:prstGeom>
        </p:spPr>
      </p:pic>
      <p:pic>
        <p:nvPicPr>
          <p:cNvPr id="8" name="図 7" descr="ゴミ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250008"/>
            <a:ext cx="2143140" cy="1607356"/>
          </a:xfrm>
          <a:prstGeom prst="rect">
            <a:avLst/>
          </a:prstGeom>
        </p:spPr>
      </p:pic>
      <p:pic>
        <p:nvPicPr>
          <p:cNvPr id="9" name="図 8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214554"/>
            <a:ext cx="3070777" cy="2071702"/>
          </a:xfrm>
          <a:prstGeom prst="rect">
            <a:avLst/>
          </a:prstGeom>
        </p:spPr>
      </p:pic>
      <p:sp>
        <p:nvSpPr>
          <p:cNvPr id="10" name="上矢印 9"/>
          <p:cNvSpPr/>
          <p:nvPr/>
        </p:nvSpPr>
        <p:spPr>
          <a:xfrm>
            <a:off x="4214810" y="1928802"/>
            <a:ext cx="500066" cy="214314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500694" y="928670"/>
            <a:ext cx="285752" cy="428628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 descr="gas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714884"/>
            <a:ext cx="2619380" cy="1768082"/>
          </a:xfrm>
          <a:prstGeom prst="rect">
            <a:avLst/>
          </a:prstGeom>
        </p:spPr>
      </p:pic>
      <p:sp>
        <p:nvSpPr>
          <p:cNvPr id="13" name="曲折矢印 12"/>
          <p:cNvSpPr/>
          <p:nvPr/>
        </p:nvSpPr>
        <p:spPr>
          <a:xfrm rot="10800000">
            <a:off x="3000364" y="4500570"/>
            <a:ext cx="1000132" cy="1071570"/>
          </a:xfrm>
          <a:prstGeom prst="ben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57224" y="3214686"/>
            <a:ext cx="1143008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 wrap="square" rtlCol="0">
            <a:spAutoFit/>
          </a:bodyPr>
          <a:lstStyle/>
          <a:p>
            <a:r>
              <a:rPr kumimoji="1" lang="ja-JP" alt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oadway BT" pitchFamily="82" charset="0"/>
                <a:ea typeface="ＤＨＰ行書体" pitchFamily="2" charset="-128"/>
              </a:rPr>
              <a:t>Ｇａｓ</a:t>
            </a:r>
            <a:endParaRPr kumimoji="1" lang="ja-JP" altLang="en-US" sz="4000" dirty="0">
              <a:solidFill>
                <a:srgbClr val="7030A0"/>
              </a:solidFill>
              <a:latin typeface="Broadway BT" pitchFamily="82" charset="0"/>
              <a:ea typeface="ＤＨＰ行書体" pitchFamily="2" charset="-128"/>
            </a:endParaRPr>
          </a:p>
        </p:txBody>
      </p:sp>
      <p:sp>
        <p:nvSpPr>
          <p:cNvPr id="19" name="円形吹き出し 18"/>
          <p:cNvSpPr/>
          <p:nvPr/>
        </p:nvSpPr>
        <p:spPr>
          <a:xfrm rot="10385084">
            <a:off x="6374109" y="2324953"/>
            <a:ext cx="1928826" cy="15716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43702" y="2643182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gas</a:t>
            </a:r>
            <a:endParaRPr kumimoji="1" lang="ja-JP" altLang="en-US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06" cy="115409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Conclusion</a:t>
            </a:r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pic>
        <p:nvPicPr>
          <p:cNvPr id="1026" name="Picture 2" descr="http://ord.yahoo.co.jp/o/image/SIG=1234ab2v7/EXP=1357974514;_ylc=X3IDMgRmc3QDMARpZHgDMARvaWQDQU5kOUdjUWJ3VFRkbXRlWHBwaFY5TVlMdTJKcU9BdGFDVk9HY0Y2YnpLNHRWYllhRXlIX3JCeThZbHd4VGhCRARwAzQ0T1A0NEtrNDRPVzQ0T3E0NE9ENDRPSjQ0S3I0NE84BHBvcwMxNARzZWMDc2h3BHNsawNyaQ--/*-http%3A/xn--ecko5eya1a7bxj1f.net/img/ins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4071966" cy="3052216"/>
          </a:xfrm>
          <a:prstGeom prst="rect">
            <a:avLst/>
          </a:prstGeom>
          <a:noFill/>
        </p:spPr>
      </p:pic>
      <p:sp>
        <p:nvSpPr>
          <p:cNvPr id="4" name="正方形/長方形 3"/>
          <p:cNvSpPr/>
          <p:nvPr/>
        </p:nvSpPr>
        <p:spPr>
          <a:xfrm>
            <a:off x="928662" y="5500702"/>
            <a:ext cx="6086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Shall we</a:t>
            </a:r>
            <a:r>
              <a:rPr lang="ja-JP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ja-JP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recycle.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トロ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メトロ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メトロ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246</TotalTime>
  <Words>34</Words>
  <Application>Microsoft Office PowerPoint</Application>
  <PresentationFormat>画面に合わせる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メトロ</vt:lpstr>
      <vt:lpstr>Exhaust　Gas</vt:lpstr>
      <vt:lpstr>Reduced tree</vt:lpstr>
      <vt:lpstr>スライド 3</vt:lpstr>
      <vt:lpstr>スライド 4</vt:lpstr>
      <vt:lpstr>スライド 5</vt:lpstr>
      <vt:lpstr>Conclusion１</vt:lpstr>
      <vt:lpstr>Conclusion２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Exhaust　Gas</dc:title>
  <dc:creator>fsl</dc:creator>
  <cp:lastModifiedBy>fsl</cp:lastModifiedBy>
  <cp:revision>29</cp:revision>
  <dcterms:created xsi:type="dcterms:W3CDTF">2012-12-07T03:32:49Z</dcterms:created>
  <dcterms:modified xsi:type="dcterms:W3CDTF">2013-01-11T07:54:54Z</dcterms:modified>
</cp:coreProperties>
</file>