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3" r:id="rId6"/>
    <p:sldId id="262" r:id="rId7"/>
    <p:sldId id="259" r:id="rId8"/>
    <p:sldId id="264" r:id="rId9"/>
    <p:sldId id="266" r:id="rId10"/>
    <p:sldId id="260" r:id="rId11"/>
    <p:sldId id="265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6633"/>
    <a:srgbClr val="9CBC5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2503;&#12524;&#12476;&#12531;&#12288;&#12464;&#12521;&#1250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2503;&#12524;&#12476;&#12531;&#12288;&#12464;&#12521;&#1250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8"/>
  <c:chart>
    <c:title>
      <c:tx>
        <c:rich>
          <a:bodyPr/>
          <a:lstStyle/>
          <a:p>
            <a:pPr>
              <a:defRPr/>
            </a:pPr>
            <a:r>
              <a:rPr lang="en-US" altLang="ja-JP" dirty="0" smtClean="0"/>
              <a:t>Platypus</a:t>
            </a:r>
            <a:r>
              <a:rPr lang="en-US" altLang="ja-JP" baseline="0" dirty="0" smtClean="0"/>
              <a:t> quercivorus</a:t>
            </a:r>
            <a:endParaRPr lang="ja-JP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5361332482617407"/>
          <c:y val="0.17847147206127878"/>
          <c:w val="0.81654611178740633"/>
          <c:h val="0.6882739938080501"/>
        </c:manualLayout>
      </c:layout>
      <c:barChart>
        <c:barDir val="col"/>
        <c:grouping val="clustered"/>
        <c:ser>
          <c:idx val="0"/>
          <c:order val="0"/>
          <c:cat>
            <c:strRef>
              <c:f>Sheet1!$A$1:$A$10</c:f>
              <c:strCache>
                <c:ptCount val="10"/>
                <c:pt idx="0">
                  <c:v>H13</c:v>
                </c:pt>
                <c:pt idx="1">
                  <c:v>H14</c:v>
                </c:pt>
                <c:pt idx="2">
                  <c:v>H15</c:v>
                </c:pt>
                <c:pt idx="3">
                  <c:v>H16</c:v>
                </c:pt>
                <c:pt idx="4">
                  <c:v>H17</c:v>
                </c:pt>
                <c:pt idx="5">
                  <c:v>H18</c:v>
                </c:pt>
                <c:pt idx="6">
                  <c:v>H19</c:v>
                </c:pt>
                <c:pt idx="7">
                  <c:v>H20</c:v>
                </c:pt>
                <c:pt idx="8">
                  <c:v>H21</c:v>
                </c:pt>
                <c:pt idx="9">
                  <c:v>H22</c:v>
                </c:pt>
              </c:strCache>
            </c:str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0</c:v>
                </c:pt>
                <c:pt idx="1">
                  <c:v>1606</c:v>
                </c:pt>
                <c:pt idx="2">
                  <c:v>714</c:v>
                </c:pt>
                <c:pt idx="3">
                  <c:v>4191</c:v>
                </c:pt>
                <c:pt idx="4">
                  <c:v>4332</c:v>
                </c:pt>
                <c:pt idx="5">
                  <c:v>1178</c:v>
                </c:pt>
                <c:pt idx="6">
                  <c:v>9358</c:v>
                </c:pt>
                <c:pt idx="7">
                  <c:v>25474</c:v>
                </c:pt>
                <c:pt idx="8">
                  <c:v>20109</c:v>
                </c:pt>
                <c:pt idx="9">
                  <c:v>23813</c:v>
                </c:pt>
              </c:numCache>
            </c:numRef>
          </c:val>
        </c:ser>
        <c:axId val="45006208"/>
        <c:axId val="45065344"/>
      </c:barChart>
      <c:catAx>
        <c:axId val="45006208"/>
        <c:scaling>
          <c:orientation val="minMax"/>
        </c:scaling>
        <c:axPos val="b"/>
        <c:majorTickMark val="none"/>
        <c:tickLblPos val="nextTo"/>
        <c:crossAx val="45065344"/>
        <c:crosses val="autoZero"/>
        <c:auto val="1"/>
        <c:lblAlgn val="ctr"/>
        <c:lblOffset val="100"/>
      </c:catAx>
      <c:valAx>
        <c:axId val="450653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dirty="0" smtClean="0"/>
                  <a:t>volume</a:t>
                </a:r>
                <a:endParaRPr lang="ja-JP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ja-JP"/>
          </a:p>
        </c:txPr>
        <c:crossAx val="4500620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7"/>
  <c:chart>
    <c:title>
      <c:tx>
        <c:rich>
          <a:bodyPr/>
          <a:lstStyle/>
          <a:p>
            <a:pPr>
              <a:defRPr/>
            </a:pPr>
            <a:r>
              <a:rPr lang="en-US" altLang="ja-JP" dirty="0" err="1" smtClean="0"/>
              <a:t>Bursaphelenchus</a:t>
            </a:r>
            <a:r>
              <a:rPr lang="en-US" altLang="ja-JP" baseline="0" dirty="0" smtClean="0"/>
              <a:t> </a:t>
            </a:r>
            <a:r>
              <a:rPr lang="en-US" altLang="ja-JP" baseline="0" dirty="0" err="1" smtClean="0"/>
              <a:t>xylophilus</a:t>
            </a:r>
            <a:endParaRPr lang="ja-JP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Sheet1!$A$37:$A$46</c:f>
              <c:strCache>
                <c:ptCount val="10"/>
                <c:pt idx="0">
                  <c:v>H13</c:v>
                </c:pt>
                <c:pt idx="1">
                  <c:v>H14</c:v>
                </c:pt>
                <c:pt idx="2">
                  <c:v>H15</c:v>
                </c:pt>
                <c:pt idx="3">
                  <c:v>H16</c:v>
                </c:pt>
                <c:pt idx="4">
                  <c:v>H17</c:v>
                </c:pt>
                <c:pt idx="5">
                  <c:v>H18</c:v>
                </c:pt>
                <c:pt idx="6">
                  <c:v>H19</c:v>
                </c:pt>
                <c:pt idx="7">
                  <c:v>H20</c:v>
                </c:pt>
                <c:pt idx="8">
                  <c:v>H21</c:v>
                </c:pt>
                <c:pt idx="9">
                  <c:v>H22</c:v>
                </c:pt>
              </c:strCache>
            </c:strRef>
          </c:cat>
          <c:val>
            <c:numRef>
              <c:f>Sheet1!$B$37:$B$46</c:f>
              <c:numCache>
                <c:formatCode>General</c:formatCode>
                <c:ptCount val="10"/>
                <c:pt idx="0">
                  <c:v>910000</c:v>
                </c:pt>
                <c:pt idx="1">
                  <c:v>910000</c:v>
                </c:pt>
                <c:pt idx="2">
                  <c:v>800000</c:v>
                </c:pt>
                <c:pt idx="3">
                  <c:v>730000</c:v>
                </c:pt>
                <c:pt idx="4">
                  <c:v>690000</c:v>
                </c:pt>
                <c:pt idx="5">
                  <c:v>640000</c:v>
                </c:pt>
                <c:pt idx="6">
                  <c:v>620000</c:v>
                </c:pt>
                <c:pt idx="7">
                  <c:v>630000</c:v>
                </c:pt>
                <c:pt idx="8">
                  <c:v>590000</c:v>
                </c:pt>
                <c:pt idx="9">
                  <c:v>180000</c:v>
                </c:pt>
              </c:numCache>
            </c:numRef>
          </c:val>
        </c:ser>
        <c:axId val="45814528"/>
        <c:axId val="45816064"/>
      </c:barChart>
      <c:catAx>
        <c:axId val="45814528"/>
        <c:scaling>
          <c:orientation val="minMax"/>
        </c:scaling>
        <c:axPos val="b"/>
        <c:majorTickMark val="none"/>
        <c:tickLblPos val="nextTo"/>
        <c:crossAx val="45816064"/>
        <c:crosses val="autoZero"/>
        <c:auto val="1"/>
        <c:lblAlgn val="ctr"/>
        <c:lblOffset val="100"/>
      </c:catAx>
      <c:valAx>
        <c:axId val="458160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dirty="0" smtClean="0"/>
                  <a:t>volume</a:t>
                </a:r>
                <a:endParaRPr lang="ja-JP" dirty="0"/>
              </a:p>
            </c:rich>
          </c:tx>
          <c:layout>
            <c:manualLayout>
              <c:xMode val="edge"/>
              <c:yMode val="edge"/>
              <c:x val="3.1188865525890959E-2"/>
              <c:y val="0.4638930149323890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ja-JP"/>
          </a:p>
        </c:txPr>
        <c:crossAx val="4581452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1C388-E8F7-4E5C-94A0-DEEF6AB374B5}" type="datetimeFigureOut">
              <a:rPr kumimoji="1" lang="ja-JP" altLang="en-US" smtClean="0"/>
              <a:pPr/>
              <a:t>2012/12/24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hyperlink" Target="http://www.rinya.maff.go.jp/tohoku/syo/asahi/siryou/img/am3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www.rinya.maff.go.jp/tohoku/syo/asahi/siryou/img/am3.jpg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072231" y="2577108"/>
            <a:ext cx="29995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 smtClean="0">
                <a:blipFill>
                  <a:blip r:embed="rId3"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Insects</a:t>
            </a:r>
            <a:endParaRPr lang="ja-JP" altLang="en-US" sz="5400" dirty="0">
              <a:blipFill>
                <a:blip r:embed="rId3"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2571744"/>
            <a:ext cx="247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dirty="0" smtClean="0">
                <a:solidFill>
                  <a:schemeClr val="bg1"/>
                </a:solidFill>
              </a:rPr>
              <a:t>Harmful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86010" y="2571744"/>
            <a:ext cx="2136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 smtClean="0">
                <a:solidFill>
                  <a:schemeClr val="bg1"/>
                </a:solidFill>
              </a:rPr>
              <a:t>of Tree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86116" y="371475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Calligraph421 BT" pitchFamily="66" charset="0"/>
              </a:rPr>
              <a:t>~What can we do?~</a:t>
            </a:r>
            <a:r>
              <a:rPr kumimoji="1" lang="en-US" altLang="ja-JP" sz="2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Calligraph421 BT" pitchFamily="66" charset="0"/>
              </a:rPr>
              <a:t> </a:t>
            </a:r>
            <a:endParaRPr kumimoji="1" lang="ja-JP" altLang="en-US" sz="2400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Calligraph421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510" r="9800" b="6447"/>
          <a:stretch>
            <a:fillRect/>
          </a:stretch>
        </p:blipFill>
        <p:spPr bwMode="auto">
          <a:xfrm>
            <a:off x="2627784" y="1124744"/>
            <a:ext cx="4071966" cy="4143404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3347864" y="1268760"/>
            <a:ext cx="280831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bg1"/>
                </a:solidFill>
              </a:rPr>
              <a:t>TITLE</a:t>
            </a:r>
          </a:p>
          <a:p>
            <a:r>
              <a:rPr kumimoji="1" lang="en-US" altLang="ja-JP" b="1" dirty="0" smtClean="0">
                <a:solidFill>
                  <a:schemeClr val="bg1"/>
                </a:solidFill>
              </a:rPr>
              <a:t>Harmful Insects of Tree</a:t>
            </a:r>
          </a:p>
          <a:p>
            <a:endParaRPr kumimoji="1" lang="en-US" altLang="ja-JP" b="1" dirty="0" smtClean="0">
              <a:solidFill>
                <a:schemeClr val="bg1"/>
              </a:solidFill>
            </a:endParaRPr>
          </a:p>
          <a:p>
            <a:r>
              <a:rPr kumimoji="1" lang="en-US" altLang="ja-JP" sz="1600" b="1" dirty="0" smtClean="0">
                <a:solidFill>
                  <a:schemeClr val="bg1"/>
                </a:solidFill>
              </a:rPr>
              <a:t>GROUP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FIVE TREES</a:t>
            </a: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MEMBER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Mai Matsumoto</a:t>
            </a: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Satoko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err="1" smtClean="0">
                <a:solidFill>
                  <a:schemeClr val="bg1"/>
                </a:solidFill>
              </a:rPr>
              <a:t>Kitada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err="1" smtClean="0">
                <a:solidFill>
                  <a:schemeClr val="bg1"/>
                </a:solidFill>
              </a:rPr>
              <a:t>Yumi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Goto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Marika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err="1" smtClean="0">
                <a:solidFill>
                  <a:schemeClr val="bg1"/>
                </a:solidFill>
              </a:rPr>
              <a:t>Murotani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Ami </a:t>
            </a:r>
            <a:r>
              <a:rPr lang="en-US" altLang="ja-JP" dirty="0" err="1" smtClean="0">
                <a:solidFill>
                  <a:schemeClr val="bg1"/>
                </a:solidFill>
              </a:rPr>
              <a:t>S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uehiro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4.bp.blogspot.com/-oiz7MS0Li5Q/T0kBgelQrCI/AAAAAAAACgM/hNfpAJLmfIM/s1600/tre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4664"/>
            <a:ext cx="5256584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3203848" y="594928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Segoe Print" pitchFamily="2" charset="0"/>
              </a:rPr>
              <a:t>FIVE TREES</a:t>
            </a:r>
            <a:endParaRPr kumimoji="1" lang="ja-JP" altLang="en-US" sz="32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6896" y="286406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7200" spc="600" dirty="0" err="1" smtClean="0">
                <a:solidFill>
                  <a:schemeClr val="accent5">
                    <a:lumMod val="50000"/>
                  </a:schemeClr>
                </a:solidFill>
                <a:latin typeface="Batang" pitchFamily="18" charset="-127"/>
                <a:ea typeface="Batang" pitchFamily="18" charset="-127"/>
                <a:cs typeface="Verdana" pitchFamily="34" charset="0"/>
              </a:rPr>
              <a:t>ree</a:t>
            </a:r>
            <a:endParaRPr kumimoji="1" lang="ja-JP" altLang="en-US" sz="7200" spc="600" dirty="0">
              <a:solidFill>
                <a:schemeClr val="accent5">
                  <a:lumMod val="50000"/>
                </a:schemeClr>
              </a:solidFill>
              <a:latin typeface="Batang" pitchFamily="18" charset="-127"/>
              <a:ea typeface="Batang" pitchFamily="18" charset="-127"/>
              <a:cs typeface="Verdana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93948" y="299845"/>
            <a:ext cx="8643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b="1" dirty="0" smtClean="0">
                <a:solidFill>
                  <a:srgbClr val="996633"/>
                </a:solidFill>
                <a:latin typeface="Batang" pitchFamily="18" charset="-127"/>
                <a:ea typeface="Batang" pitchFamily="18" charset="-127"/>
              </a:rPr>
              <a:t>T</a:t>
            </a:r>
            <a:endParaRPr kumimoji="1" lang="ja-JP" altLang="en-US" sz="7200" b="1" dirty="0">
              <a:solidFill>
                <a:srgbClr val="996633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6643702" y="2214554"/>
            <a:ext cx="1428760" cy="135732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OXYGEN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6858016" y="3357562"/>
            <a:ext cx="1428760" cy="135732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WATER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6715140" y="2500306"/>
            <a:ext cx="1643074" cy="150019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HEALING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085209" y="5000636"/>
            <a:ext cx="642942" cy="1357322"/>
          </a:xfrm>
          <a:prstGeom prst="rect">
            <a:avLst/>
          </a:prstGeom>
          <a:solidFill>
            <a:srgbClr val="996633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雲 10"/>
          <p:cNvSpPr/>
          <p:nvPr/>
        </p:nvSpPr>
        <p:spPr>
          <a:xfrm rot="15634260">
            <a:off x="3427247" y="-12777"/>
            <a:ext cx="653333" cy="1109262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072198" y="1714488"/>
            <a:ext cx="2643206" cy="3500462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grpId="2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1BF41"/>
                                      </p:to>
                                    </p:animClr>
                                    <p:animClr clrSpc="rgb">
                                      <p:cBhvr>
                                        <p:cTn id="1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BF41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C -0.10312 -0.03773 -0.20521 -0.07408 -0.27413 -0.0875 C -0.3434 -0.10093 -0.39323 -0.08727 -0.41545 -0.08519 " pathEditMode="relative" rAng="-22873795" ptsTypes="aa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7 -0.08843 C -0.18507 -0.09653 -0.31441 -0.10186 -0.39636 -0.08565 C -0.47848 -0.06968 -0.51216 -0.03426 -0.54549 0.00185 " pathEditMode="relative" rAng="-1077370" ptsTypes="a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2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7222 C -0.07291 0.06991 -0.1467 0.06806 -0.20607 0.10926 C -0.26528 0.15047 -0.31059 0.23496 -0.35555 0.31991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 animBg="1"/>
      <p:bldP spid="6" grpId="0" animBg="1"/>
      <p:bldP spid="7" grpId="0" animBg="1"/>
      <p:bldP spid="11" grpId="0" animBg="1"/>
      <p:bldP spid="11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4357686" y="2786058"/>
            <a:ext cx="5000660" cy="3786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-214346" y="1214422"/>
            <a:ext cx="5000660" cy="3786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グラフ 7"/>
          <p:cNvGraphicFramePr/>
          <p:nvPr/>
        </p:nvGraphicFramePr>
        <p:xfrm>
          <a:off x="142844" y="1571612"/>
          <a:ext cx="4286280" cy="2809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/>
          <p:cNvGraphicFramePr/>
          <p:nvPr/>
        </p:nvGraphicFramePr>
        <p:xfrm>
          <a:off x="4643438" y="3286124"/>
          <a:ext cx="428628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0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Bursaphelenchus</a:t>
            </a:r>
            <a:r>
              <a:rPr lang="en-US" altLang="ja-JP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 </a:t>
            </a:r>
            <a:r>
              <a:rPr lang="en-US" altLang="ja-JP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xylophilus</a:t>
            </a:r>
            <a:endParaRPr kumimoji="1" lang="ja-JP" altLang="en-U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Scruff LET" pitchFamily="2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83968" y="3717032"/>
            <a:ext cx="720080" cy="2808312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/>
          <p:cNvSpPr/>
          <p:nvPr/>
        </p:nvSpPr>
        <p:spPr>
          <a:xfrm>
            <a:off x="3347864" y="1196752"/>
            <a:ext cx="2520280" cy="396044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 rot="1182931">
            <a:off x="2238389" y="2939722"/>
            <a:ext cx="1532723" cy="94611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 descr="マツノマダラカミキリ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1714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テキスト ボックス 24"/>
          <p:cNvSpPr txBox="1"/>
          <p:nvPr/>
        </p:nvSpPr>
        <p:spPr>
          <a:xfrm>
            <a:off x="0" y="44371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i="1" dirty="0" smtClean="0"/>
              <a:t>Monochamus alternatus</a:t>
            </a:r>
            <a:endParaRPr lang="ja-JP" altLang="en-US" dirty="0" smtClean="0"/>
          </a:p>
        </p:txBody>
      </p:sp>
      <p:sp>
        <p:nvSpPr>
          <p:cNvPr id="26" name="四角形吹き出し 25"/>
          <p:cNvSpPr/>
          <p:nvPr/>
        </p:nvSpPr>
        <p:spPr>
          <a:xfrm>
            <a:off x="5436096" y="1196752"/>
            <a:ext cx="3456384" cy="3024336"/>
          </a:xfrm>
          <a:prstGeom prst="wedgeRectCallout">
            <a:avLst>
              <a:gd name="adj1" fmla="val -51015"/>
              <a:gd name="adj2" fmla="val 8719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マツノゼイセンチュウは線虫の一種です。線形の長さ1mm足らずの、肉眼では判別できない微生物です。"/>
          <p:cNvPicPr/>
          <p:nvPr/>
        </p:nvPicPr>
        <p:blipFill>
          <a:blip r:embed="rId4" cstate="print"/>
          <a:srcRect r="23913" b="19512"/>
          <a:stretch>
            <a:fillRect/>
          </a:stretch>
        </p:blipFill>
        <p:spPr bwMode="auto">
          <a:xfrm>
            <a:off x="5508104" y="1268760"/>
            <a:ext cx="331236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正方形/長方形 27"/>
          <p:cNvSpPr/>
          <p:nvPr/>
        </p:nvSpPr>
        <p:spPr>
          <a:xfrm>
            <a:off x="5580112" y="3573016"/>
            <a:ext cx="3347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000" b="1" i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Bursaphelenchus xylophilus</a:t>
            </a:r>
            <a:endParaRPr lang="ja-JP" altLang="en-US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9" grpId="0" animBg="1"/>
      <p:bldP spid="25" grpId="0"/>
      <p:bldP spid="26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/>
          <p:cNvSpPr/>
          <p:nvPr/>
        </p:nvSpPr>
        <p:spPr>
          <a:xfrm>
            <a:off x="6012160" y="4581128"/>
            <a:ext cx="648072" cy="1800200"/>
          </a:xfrm>
          <a:prstGeom prst="rect">
            <a:avLst/>
          </a:prstGeom>
          <a:solidFill>
            <a:srgbClr val="99663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6012160" y="4581128"/>
            <a:ext cx="648072" cy="1800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4499992" y="1340768"/>
            <a:ext cx="3744416" cy="37444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4499992" y="1340768"/>
            <a:ext cx="3744416" cy="3744416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9672" y="476672"/>
            <a:ext cx="6364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YSTICAL" pitchFamily="2" charset="0"/>
              </a:rPr>
              <a:t>Platypus </a:t>
            </a:r>
            <a:r>
              <a:rPr kumimoji="1" lang="en-US" altLang="ja-JP" sz="48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YSTICAL" pitchFamily="2" charset="0"/>
              </a:rPr>
              <a:t>quercivorus</a:t>
            </a:r>
            <a:endParaRPr kumimoji="1" lang="ja-JP" altLang="en-US" sz="4800" dirty="0">
              <a:solidFill>
                <a:schemeClr val="accent6">
                  <a:lumMod val="20000"/>
                  <a:lumOff val="8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YSTICAL" pitchFamily="2" charset="0"/>
            </a:endParaRPr>
          </a:p>
        </p:txBody>
      </p:sp>
      <p:pic>
        <p:nvPicPr>
          <p:cNvPr id="2050" name="Picture 2" descr="http://www.rinya.maff.go.jp/tohoku/syo/asahi/siryou/img/y0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229200"/>
            <a:ext cx="1253338" cy="1285925"/>
          </a:xfrm>
          <a:prstGeom prst="rect">
            <a:avLst/>
          </a:prstGeom>
          <a:noFill/>
        </p:spPr>
      </p:pic>
      <p:cxnSp>
        <p:nvCxnSpPr>
          <p:cNvPr id="13" name="曲線コネクタ 12"/>
          <p:cNvCxnSpPr>
            <a:stCxn id="2050" idx="1"/>
            <a:endCxn id="4" idx="2"/>
          </p:cNvCxnSpPr>
          <p:nvPr/>
        </p:nvCxnSpPr>
        <p:spPr>
          <a:xfrm rot="10800000">
            <a:off x="1727684" y="4022999"/>
            <a:ext cx="756084" cy="1849165"/>
          </a:xfrm>
          <a:prstGeom prst="curvedConnector2">
            <a:avLst/>
          </a:prstGeom>
          <a:ln w="88900" cmpd="sng">
            <a:solidFill>
              <a:srgbClr val="FFCC6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http://www.rinya.maff.go.jp/tohoku/syo/asahi/siryou/img/am3.jpg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132856"/>
            <a:ext cx="2952328" cy="189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下矢印 68"/>
          <p:cNvSpPr/>
          <p:nvPr/>
        </p:nvSpPr>
        <p:spPr>
          <a:xfrm rot="16200000">
            <a:off x="3455876" y="2456892"/>
            <a:ext cx="792088" cy="115212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5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628800"/>
            <a:ext cx="1800200" cy="21190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8" cstate="print"/>
          <a:srcRect b="15444"/>
          <a:stretch>
            <a:fillRect/>
          </a:stretch>
        </p:blipFill>
        <p:spPr bwMode="auto">
          <a:xfrm rot="10571145">
            <a:off x="6700338" y="2101154"/>
            <a:ext cx="1253338" cy="1247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7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7" cstate="print"/>
          <a:srcRect b="15840"/>
          <a:stretch>
            <a:fillRect/>
          </a:stretch>
        </p:blipFill>
        <p:spPr bwMode="auto">
          <a:xfrm rot="17010668">
            <a:off x="4893248" y="2108640"/>
            <a:ext cx="1800200" cy="1783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8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9" cstate="print"/>
          <a:srcRect b="14045"/>
          <a:stretch>
            <a:fillRect/>
          </a:stretch>
        </p:blipFill>
        <p:spPr bwMode="auto">
          <a:xfrm rot="5400000">
            <a:off x="5227215" y="3853905"/>
            <a:ext cx="1209849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9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4869160"/>
            <a:ext cx="648072" cy="7952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11" cstate="print"/>
          <a:srcRect t="20388" b="15049"/>
          <a:stretch>
            <a:fillRect/>
          </a:stretch>
        </p:blipFill>
        <p:spPr bwMode="auto">
          <a:xfrm rot="5400000">
            <a:off x="6078407" y="5522993"/>
            <a:ext cx="648071" cy="4925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9" cstate="print"/>
          <a:srcRect b="14045"/>
          <a:stretch>
            <a:fillRect/>
          </a:stretch>
        </p:blipFill>
        <p:spPr bwMode="auto">
          <a:xfrm rot="5400000">
            <a:off x="6739383" y="3148111"/>
            <a:ext cx="1209849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5" grpId="0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無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758" y="-27542"/>
            <a:ext cx="9350061" cy="6885542"/>
          </a:xfrm>
          <a:prstGeom prst="rect">
            <a:avLst/>
          </a:prstGeom>
          <a:noFill/>
        </p:spPr>
      </p:pic>
      <p:pic>
        <p:nvPicPr>
          <p:cNvPr id="1028" name="Picture 4" descr="D:\My Documents\My Pictures\無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758" y="-25758"/>
            <a:ext cx="9350062" cy="6883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0059" t="27047" r="16108" b="23838"/>
          <a:stretch>
            <a:fillRect/>
          </a:stretch>
        </p:blipFill>
        <p:spPr bwMode="auto">
          <a:xfrm rot="21163562">
            <a:off x="5531352" y="1343265"/>
            <a:ext cx="3539504" cy="138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爆発 1 51"/>
          <p:cNvSpPr/>
          <p:nvPr/>
        </p:nvSpPr>
        <p:spPr>
          <a:xfrm rot="21220788" flipH="1">
            <a:off x="5204813" y="626376"/>
            <a:ext cx="4198169" cy="3081722"/>
          </a:xfrm>
          <a:prstGeom prst="irregularSeal1">
            <a:avLst/>
          </a:prstGeom>
          <a:noFill/>
          <a:ln w="508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爆発 2 50"/>
          <p:cNvSpPr/>
          <p:nvPr/>
        </p:nvSpPr>
        <p:spPr>
          <a:xfrm rot="21427767" flipH="1">
            <a:off x="-117251" y="1135359"/>
            <a:ext cx="3365109" cy="261139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b="1" dirty="0" smtClean="0"/>
              <a:t>Solutions</a:t>
            </a:r>
            <a:endParaRPr kumimoji="1" lang="ja-JP" altLang="en-US" sz="5400" b="1" dirty="0"/>
          </a:p>
        </p:txBody>
      </p:sp>
      <p:pic>
        <p:nvPicPr>
          <p:cNvPr id="5122" name="Picture 2" descr="http://pds.exblog.jp/pds/1/201007/15/45/d0094245_125453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971600" y="1268760"/>
            <a:ext cx="1675636" cy="2109614"/>
          </a:xfrm>
          <a:prstGeom prst="rect">
            <a:avLst/>
          </a:prstGeom>
          <a:noFill/>
        </p:spPr>
      </p:pic>
      <p:pic>
        <p:nvPicPr>
          <p:cNvPr id="13" name="図 12" descr="マツノマダラカミキリ"/>
          <p:cNvPicPr/>
          <p:nvPr/>
        </p:nvPicPr>
        <p:blipFill>
          <a:blip r:embed="rId4" cstate="print"/>
          <a:srcRect l="12600"/>
          <a:stretch>
            <a:fillRect/>
          </a:stretch>
        </p:blipFill>
        <p:spPr bwMode="auto">
          <a:xfrm rot="19665758">
            <a:off x="4736655" y="3283615"/>
            <a:ext cx="1498476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http://www.rinya.maff.go.jp/tohoku/syo/asahi/siryou/img/am3.jpg">
            <a:hlinkClick r:id="rId5" tgtFrame="_blank"/>
          </p:cNvPr>
          <p:cNvPicPr/>
          <p:nvPr/>
        </p:nvPicPr>
        <p:blipFill>
          <a:blip r:embed="rId6" cstate="print"/>
          <a:srcRect l="34363" r="33421"/>
          <a:stretch>
            <a:fillRect/>
          </a:stretch>
        </p:blipFill>
        <p:spPr bwMode="auto">
          <a:xfrm rot="1245930">
            <a:off x="3228567" y="4276823"/>
            <a:ext cx="108012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直線コネクタ 14"/>
          <p:cNvCxnSpPr/>
          <p:nvPr/>
        </p:nvCxnSpPr>
        <p:spPr>
          <a:xfrm>
            <a:off x="2411760" y="4653136"/>
            <a:ext cx="4608512" cy="2"/>
          </a:xfrm>
          <a:prstGeom prst="line">
            <a:avLst/>
          </a:prstGeom>
          <a:ln w="254000">
            <a:solidFill>
              <a:srgbClr val="FF0000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 flipV="1">
            <a:off x="2411760" y="4653136"/>
            <a:ext cx="4608512" cy="2"/>
          </a:xfrm>
          <a:prstGeom prst="line">
            <a:avLst/>
          </a:prstGeom>
          <a:ln w="254000">
            <a:solidFill>
              <a:srgbClr val="FF0000"/>
            </a:solidFill>
          </a:ln>
          <a:scene3d>
            <a:camera prst="orthographicFront">
              <a:rot lat="0" lon="0" rev="81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ityoflisbon-ia.gov/vertical/Sites/%7B8CDB492E-92D0-4DDE-9EFE-DF15166CB27B%7D/uploads/tree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5112568" cy="578022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39999">
              <a:schemeClr val="accent6">
                <a:lumMod val="60000"/>
                <a:lumOff val="40000"/>
              </a:schemeClr>
            </a:gs>
            <a:gs pos="70000">
              <a:schemeClr val="accent6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ityoflisbon-ia.gov/vertical/Sites/%7B8CDB492E-92D0-4DDE-9EFE-DF15166CB27B%7D/uploads/tree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5112568" cy="578022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986</TotalTime>
  <Words>51</Words>
  <Application>Microsoft Office PowerPoint</Application>
  <PresentationFormat>画面に合わせる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スライド 1</vt:lpstr>
      <vt:lpstr>ree</vt:lpstr>
      <vt:lpstr>スライド 3</vt:lpstr>
      <vt:lpstr>Bursaphelenchus xylophilus</vt:lpstr>
      <vt:lpstr>スライド 5</vt:lpstr>
      <vt:lpstr>スライド 6</vt:lpstr>
      <vt:lpstr>Solutions</vt:lpstr>
      <vt:lpstr>スライド 8</vt:lpstr>
      <vt:lpstr>スライド 9</vt:lpstr>
      <vt:lpstr>スライド 10</vt:lpstr>
      <vt:lpstr>スライド 11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Harmful Insects Of Tree</dc:title>
  <dc:creator>fsl</dc:creator>
  <cp:lastModifiedBy>GOTO</cp:lastModifiedBy>
  <cp:revision>92</cp:revision>
  <dcterms:created xsi:type="dcterms:W3CDTF">2012-12-11T06:13:00Z</dcterms:created>
  <dcterms:modified xsi:type="dcterms:W3CDTF">2012-12-24T14:41:16Z</dcterms:modified>
</cp:coreProperties>
</file>