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9" r:id="rId3"/>
    <p:sldId id="258" r:id="rId4"/>
    <p:sldId id="268" r:id="rId5"/>
    <p:sldId id="260" r:id="rId6"/>
    <p:sldId id="261" r:id="rId7"/>
    <p:sldId id="265" r:id="rId8"/>
    <p:sldId id="266" r:id="rId9"/>
    <p:sldId id="267" r:id="rId10"/>
    <p:sldId id="264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kspcnas01\share\1-1%20&#26862;&#26519;&#28187;&#23569;\&#12402;&#12370;&#12458;&#12516;&#12472;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title>
      <c:tx>
        <c:rich>
          <a:bodyPr/>
          <a:lstStyle/>
          <a:p>
            <a:pPr>
              <a:defRPr b="1" cap="none" spc="30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pPr>
            <a:r>
              <a:rPr lang="en-US" altLang="ja-JP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■</a:t>
            </a:r>
            <a:r>
              <a:rPr lang="en-US" altLang="ja-JP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Lucida Calligraphy" pitchFamily="66" charset="0"/>
              </a:rPr>
              <a:t>Different percentage of carbon dioxide emissions transportation</a:t>
            </a:r>
            <a:endParaRPr lang="ja-JP" altLang="en-US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Lucida Calligraphy" pitchFamily="66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0.22142105398589895"/>
          <c:y val="0.19615909314911967"/>
          <c:w val="0.57038513414989855"/>
          <c:h val="0.80328077572210499"/>
        </c:manualLayout>
      </c:layout>
      <c:doughnutChart>
        <c:varyColors val="1"/>
        <c:ser>
          <c:idx val="0"/>
          <c:order val="0"/>
          <c:dLbls>
            <c:showVal val="1"/>
            <c:showCatName val="1"/>
          </c:dLbls>
          <c:cat>
            <c:strRef>
              <c:f>Sheet1!$B$4:$B$12</c:f>
              <c:strCache>
                <c:ptCount val="9"/>
                <c:pt idx="0">
                  <c:v>■Different percentage of carbon dioxide emissions transportation</c:v>
                </c:pt>
                <c:pt idx="1">
                  <c:v>Private car</c:v>
                </c:pt>
                <c:pt idx="2">
                  <c:v>Freight car</c:v>
                </c:pt>
                <c:pt idx="3">
                  <c:v>commercial</c:v>
                </c:pt>
                <c:pt idx="4">
                  <c:v>taxi</c:v>
                </c:pt>
                <c:pt idx="5">
                  <c:v>bus</c:v>
                </c:pt>
                <c:pt idx="6">
                  <c:v>transportation</c:v>
                </c:pt>
                <c:pt idx="7">
                  <c:v>railroad</c:v>
                </c:pt>
                <c:pt idx="8">
                  <c:v>aviation</c:v>
                </c:pt>
              </c:strCache>
            </c:strRef>
          </c:cat>
          <c:val>
            <c:numRef>
              <c:f>Sheet1!$C$4:$C$12</c:f>
              <c:numCache>
                <c:formatCode>General</c:formatCode>
                <c:ptCount val="9"/>
              </c:numCache>
            </c:numRef>
          </c:val>
        </c:ser>
        <c:ser>
          <c:idx val="2"/>
          <c:order val="2"/>
          <c:dLbls>
            <c:showVal val="1"/>
            <c:showCatName val="1"/>
          </c:dLbls>
          <c:cat>
            <c:strRef>
              <c:f>Sheet1!$B$4:$B$12</c:f>
              <c:strCache>
                <c:ptCount val="9"/>
                <c:pt idx="0">
                  <c:v>■Different percentage of carbon dioxide emissions transportation</c:v>
                </c:pt>
                <c:pt idx="1">
                  <c:v>Private car</c:v>
                </c:pt>
                <c:pt idx="2">
                  <c:v>Freight car</c:v>
                </c:pt>
                <c:pt idx="3">
                  <c:v>commercial</c:v>
                </c:pt>
                <c:pt idx="4">
                  <c:v>taxi</c:v>
                </c:pt>
                <c:pt idx="5">
                  <c:v>bus</c:v>
                </c:pt>
                <c:pt idx="6">
                  <c:v>transportation</c:v>
                </c:pt>
                <c:pt idx="7">
                  <c:v>railroad</c:v>
                </c:pt>
                <c:pt idx="8">
                  <c:v>aviation</c:v>
                </c:pt>
              </c:strCache>
            </c:strRef>
          </c:cat>
          <c:val>
            <c:numRef>
              <c:f>Sheet1!$E$4:$E$12</c:f>
              <c:numCache>
                <c:formatCode>General</c:formatCode>
                <c:ptCount val="9"/>
              </c:numCache>
            </c:numRef>
          </c:val>
        </c:ser>
        <c:ser>
          <c:idx val="3"/>
          <c:order val="3"/>
          <c:dLbls>
            <c:showVal val="1"/>
            <c:showCatName val="1"/>
          </c:dLbls>
          <c:cat>
            <c:strRef>
              <c:f>Sheet1!$B$4:$B$12</c:f>
              <c:strCache>
                <c:ptCount val="9"/>
                <c:pt idx="0">
                  <c:v>■Different percentage of carbon dioxide emissions transportation</c:v>
                </c:pt>
                <c:pt idx="1">
                  <c:v>Private car</c:v>
                </c:pt>
                <c:pt idx="2">
                  <c:v>Freight car</c:v>
                </c:pt>
                <c:pt idx="3">
                  <c:v>commercial</c:v>
                </c:pt>
                <c:pt idx="4">
                  <c:v>taxi</c:v>
                </c:pt>
                <c:pt idx="5">
                  <c:v>bus</c:v>
                </c:pt>
                <c:pt idx="6">
                  <c:v>transportation</c:v>
                </c:pt>
                <c:pt idx="7">
                  <c:v>railroad</c:v>
                </c:pt>
                <c:pt idx="8">
                  <c:v>aviation</c:v>
                </c:pt>
              </c:strCache>
            </c:strRef>
          </c:cat>
          <c:val>
            <c:numRef>
              <c:f>Sheet1!$F$4:$F$12</c:f>
              <c:numCache>
                <c:formatCode>General</c:formatCode>
                <c:ptCount val="9"/>
              </c:numCache>
            </c:numRef>
          </c:val>
        </c:ser>
        <c:ser>
          <c:idx val="4"/>
          <c:order val="4"/>
          <c:dLbls>
            <c:showVal val="1"/>
            <c:showCatName val="1"/>
          </c:dLbls>
          <c:cat>
            <c:strRef>
              <c:f>Sheet1!$B$4:$B$12</c:f>
              <c:strCache>
                <c:ptCount val="9"/>
                <c:pt idx="0">
                  <c:v>■Different percentage of carbon dioxide emissions transportation</c:v>
                </c:pt>
                <c:pt idx="1">
                  <c:v>Private car</c:v>
                </c:pt>
                <c:pt idx="2">
                  <c:v>Freight car</c:v>
                </c:pt>
                <c:pt idx="3">
                  <c:v>commercial</c:v>
                </c:pt>
                <c:pt idx="4">
                  <c:v>taxi</c:v>
                </c:pt>
                <c:pt idx="5">
                  <c:v>bus</c:v>
                </c:pt>
                <c:pt idx="6">
                  <c:v>transportation</c:v>
                </c:pt>
                <c:pt idx="7">
                  <c:v>railroad</c:v>
                </c:pt>
                <c:pt idx="8">
                  <c:v>aviation</c:v>
                </c:pt>
              </c:strCache>
            </c:strRef>
          </c:cat>
          <c:val>
            <c:numRef>
              <c:f>Sheet1!$G$4:$G$12</c:f>
              <c:numCache>
                <c:formatCode>General</c:formatCode>
                <c:ptCount val="9"/>
              </c:numCache>
            </c:numRef>
          </c:val>
        </c:ser>
        <c:ser>
          <c:idx val="5"/>
          <c:order val="5"/>
          <c:dLbls>
            <c:showVal val="1"/>
            <c:showCatName val="1"/>
          </c:dLbls>
          <c:cat>
            <c:strRef>
              <c:f>Sheet1!$B$4:$B$12</c:f>
              <c:strCache>
                <c:ptCount val="9"/>
                <c:pt idx="0">
                  <c:v>■Different percentage of carbon dioxide emissions transportation</c:v>
                </c:pt>
                <c:pt idx="1">
                  <c:v>Private car</c:v>
                </c:pt>
                <c:pt idx="2">
                  <c:v>Freight car</c:v>
                </c:pt>
                <c:pt idx="3">
                  <c:v>commercial</c:v>
                </c:pt>
                <c:pt idx="4">
                  <c:v>taxi</c:v>
                </c:pt>
                <c:pt idx="5">
                  <c:v>bus</c:v>
                </c:pt>
                <c:pt idx="6">
                  <c:v>transportation</c:v>
                </c:pt>
                <c:pt idx="7">
                  <c:v>railroad</c:v>
                </c:pt>
                <c:pt idx="8">
                  <c:v>aviation</c:v>
                </c:pt>
              </c:strCache>
            </c:strRef>
          </c:cat>
          <c:val>
            <c:numRef>
              <c:f>Sheet1!$H$4:$H$12</c:f>
              <c:numCache>
                <c:formatCode>General</c:formatCode>
                <c:ptCount val="9"/>
              </c:numCache>
            </c:numRef>
          </c:val>
        </c:ser>
        <c:dLbls>
          <c:showVal val="1"/>
          <c:showCatName val="1"/>
        </c:dLbls>
        <c:firstSliceAng val="0"/>
        <c:holeSize val="50"/>
      </c:doughnutChart>
      <c:pieChart>
        <c:varyColors val="1"/>
        <c:ser>
          <c:idx val="1"/>
          <c:order val="1"/>
          <c:dLbls>
            <c:txPr>
              <a:bodyPr/>
              <a:lstStyle/>
              <a:p>
                <a:pPr>
                  <a:defRPr sz="1200" b="1" i="1">
                    <a:solidFill>
                      <a:schemeClr val="tx1"/>
                    </a:solidFill>
                    <a:latin typeface="Wide Latin" pitchFamily="18" charset="0"/>
                  </a:defRPr>
                </a:pPr>
                <a:endParaRPr lang="ja-JP"/>
              </a:p>
            </c:txPr>
            <c:showVal val="1"/>
            <c:showCatName val="1"/>
          </c:dLbls>
          <c:cat>
            <c:strRef>
              <c:f>Sheet1!$B$4:$B$12</c:f>
              <c:strCache>
                <c:ptCount val="9"/>
                <c:pt idx="0">
                  <c:v>■Different percentage of carbon dioxide emissions transportation</c:v>
                </c:pt>
                <c:pt idx="1">
                  <c:v>Private car</c:v>
                </c:pt>
                <c:pt idx="2">
                  <c:v>Freight car</c:v>
                </c:pt>
                <c:pt idx="3">
                  <c:v>commercial</c:v>
                </c:pt>
                <c:pt idx="4">
                  <c:v>taxi</c:v>
                </c:pt>
                <c:pt idx="5">
                  <c:v>bus</c:v>
                </c:pt>
                <c:pt idx="6">
                  <c:v>transportation</c:v>
                </c:pt>
                <c:pt idx="7">
                  <c:v>railroad</c:v>
                </c:pt>
                <c:pt idx="8">
                  <c:v>aviation</c:v>
                </c:pt>
              </c:strCache>
            </c:strRef>
          </c:cat>
          <c:val>
            <c:numRef>
              <c:f>Sheet1!$D$4:$D$12</c:f>
              <c:numCache>
                <c:formatCode>0.00%</c:formatCode>
                <c:ptCount val="9"/>
                <c:pt idx="1">
                  <c:v>0.502</c:v>
                </c:pt>
                <c:pt idx="2">
                  <c:v>0.17100000000000001</c:v>
                </c:pt>
                <c:pt idx="3">
                  <c:v>0.17</c:v>
                </c:pt>
                <c:pt idx="4">
                  <c:v>1.7000000000000022E-2</c:v>
                </c:pt>
                <c:pt idx="5">
                  <c:v>1.8000000000000013E-2</c:v>
                </c:pt>
                <c:pt idx="6">
                  <c:v>4.6000000000000013E-2</c:v>
                </c:pt>
                <c:pt idx="7">
                  <c:v>3.3000000000000002E-2</c:v>
                </c:pt>
                <c:pt idx="8">
                  <c:v>4.3000000000000003E-2</c:v>
                </c:pt>
              </c:numCache>
            </c:numRef>
          </c:val>
        </c:ser>
        <c:dLbls>
          <c:showVal val="1"/>
          <c:showCatName val="1"/>
        </c:dLbls>
        <c:firstSliceAng val="0"/>
      </c:pieChart>
    </c:plotArea>
    <c:plotVisOnly val="1"/>
    <c:dispBlanksAs val="gap"/>
  </c:chart>
  <c:txPr>
    <a:bodyPr/>
    <a:lstStyle/>
    <a:p>
      <a:pPr>
        <a:defRPr>
          <a:solidFill>
            <a:sysClr val="windowText" lastClr="000000"/>
          </a:solidFill>
        </a:defRPr>
      </a:pPr>
      <a:endParaRPr lang="ja-JP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title>
      <c:tx>
        <c:rich>
          <a:bodyPr/>
          <a:lstStyle/>
          <a:p>
            <a:pPr>
              <a:defRPr sz="2400" b="1" i="1">
                <a:solidFill>
                  <a:srgbClr val="FF0000"/>
                </a:solidFill>
                <a:latin typeface="Rockwell Extra Bold" pitchFamily="18" charset="0"/>
              </a:defRPr>
            </a:pPr>
            <a:r>
              <a:rPr lang="en-US" sz="2400" b="1" i="1" u="none" strike="noStrike" baseline="0" dirty="0">
                <a:solidFill>
                  <a:srgbClr val="FF0000"/>
                </a:solidFill>
                <a:latin typeface="Rockwell Extra Bold" pitchFamily="18" charset="0"/>
              </a:rPr>
              <a:t>Emission rate of NOX to the atmosphere in Japan </a:t>
            </a:r>
            <a:endParaRPr lang="ja-JP" altLang="en-US" sz="2400" b="1" i="1" dirty="0">
              <a:solidFill>
                <a:srgbClr val="FF0000"/>
              </a:solidFill>
              <a:latin typeface="Rockwell Extra Bold" pitchFamily="18" charset="0"/>
            </a:endParaRPr>
          </a:p>
        </c:rich>
      </c:tx>
      <c:layout>
        <c:manualLayout>
          <c:xMode val="edge"/>
          <c:yMode val="edge"/>
          <c:x val="7.5163467311203838E-2"/>
          <c:y val="5.9947900830578771E-2"/>
        </c:manualLayout>
      </c:layout>
    </c:title>
    <c:plotArea>
      <c:layout>
        <c:manualLayout>
          <c:layoutTarget val="inner"/>
          <c:xMode val="edge"/>
          <c:yMode val="edge"/>
          <c:x val="9.8767333082403572E-3"/>
          <c:y val="0.25748689545073083"/>
          <c:w val="0.46255312817226646"/>
          <c:h val="0.5808806725884279"/>
        </c:manualLayout>
      </c:layout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000"/>
                </a:pPr>
                <a:endParaRPr lang="ja-JP"/>
              </a:p>
            </c:txPr>
            <c:showPercent val="1"/>
          </c:dLbls>
          <c:cat>
            <c:strRef>
              <c:f>Sheet1!$A$2:$A$7</c:f>
              <c:strCache>
                <c:ptCount val="6"/>
                <c:pt idx="0">
                  <c:v>Energy sector</c:v>
                </c:pt>
                <c:pt idx="1">
                  <c:v>Construction sector manufacturing</c:v>
                </c:pt>
                <c:pt idx="2">
                  <c:v>Car</c:v>
                </c:pt>
                <c:pt idx="3">
                  <c:v>Transportation other than the automobile</c:v>
                </c:pt>
                <c:pt idx="4">
                  <c:v>Agriculture, forestry and fisheries sector, civil administration</c:v>
                </c:pt>
                <c:pt idx="5">
                  <c:v>And industrial waste</c:v>
                </c:pt>
              </c:strCache>
            </c:strRef>
          </c:cat>
          <c:val>
            <c:numRef>
              <c:f>Sheet1!$E$2:$E$7</c:f>
              <c:numCache>
                <c:formatCode>0%</c:formatCode>
                <c:ptCount val="6"/>
                <c:pt idx="0">
                  <c:v>0.13</c:v>
                </c:pt>
                <c:pt idx="1">
                  <c:v>0.22</c:v>
                </c:pt>
                <c:pt idx="2">
                  <c:v>0.24000000000000005</c:v>
                </c:pt>
                <c:pt idx="3">
                  <c:v>0.22</c:v>
                </c:pt>
                <c:pt idx="4">
                  <c:v>0.15000000000000005</c:v>
                </c:pt>
                <c:pt idx="5">
                  <c:v>4.0000000000000015E-2</c:v>
                </c:pt>
              </c:numCache>
            </c:numRef>
          </c:val>
        </c:ser>
        <c:ser>
          <c:idx val="1"/>
          <c:order val="1"/>
          <c:dLbls>
            <c:showPercent val="1"/>
          </c:dLbls>
          <c:cat>
            <c:strRef>
              <c:f>Sheet1!$A$1</c:f>
              <c:strCache>
                <c:ptCount val="1"/>
                <c:pt idx="0">
                  <c:v>Emission rate of NOX to the atmosphere in Japan</c:v>
                </c:pt>
              </c:strCache>
            </c:strRef>
          </c:cat>
          <c:val>
            <c:numRef>
              <c:f>Sheet1!$B$1</c:f>
              <c:numCache>
                <c:formatCode>General</c:formatCode>
                <c:ptCount val="1"/>
              </c:numCache>
            </c:numRef>
          </c:val>
        </c:ser>
        <c:ser>
          <c:idx val="2"/>
          <c:order val="2"/>
          <c:dLbls>
            <c:showPercent val="1"/>
          </c:dLbls>
          <c:cat>
            <c:strRef>
              <c:f>Sheet1!$A$1</c:f>
              <c:strCache>
                <c:ptCount val="1"/>
                <c:pt idx="0">
                  <c:v>Emission rate of NOX to the atmosphere in Japan</c:v>
                </c:pt>
              </c:strCache>
            </c:strRef>
          </c:cat>
          <c:val>
            <c:numRef>
              <c:f>Sheet1!$C$1</c:f>
              <c:numCache>
                <c:formatCode>General</c:formatCode>
                <c:ptCount val="1"/>
              </c:numCache>
            </c:numRef>
          </c:val>
        </c:ser>
        <c:ser>
          <c:idx val="3"/>
          <c:order val="3"/>
          <c:dLbls>
            <c:showPercent val="1"/>
          </c:dLbls>
          <c:cat>
            <c:strRef>
              <c:f>Sheet1!$A$1</c:f>
              <c:strCache>
                <c:ptCount val="1"/>
                <c:pt idx="0">
                  <c:v>Emission rate of NOX to the atmosphere in Japan</c:v>
                </c:pt>
              </c:strCache>
            </c:strRef>
          </c:cat>
          <c:val>
            <c:numRef>
              <c:f>Sheet1!$D$1</c:f>
              <c:numCache>
                <c:formatCode>General</c:formatCode>
                <c:ptCount val="1"/>
              </c:numCache>
            </c:numRef>
          </c:val>
        </c:ser>
        <c:ser>
          <c:idx val="4"/>
          <c:order val="4"/>
          <c:dLbls>
            <c:showPercent val="1"/>
          </c:dLbls>
          <c:cat>
            <c:strRef>
              <c:f>Sheet1!$A$1</c:f>
              <c:strCache>
                <c:ptCount val="1"/>
                <c:pt idx="0">
                  <c:v>Emission rate of NOX to the atmosphere in Japan</c:v>
                </c:pt>
              </c:strCache>
            </c:strRef>
          </c:cat>
          <c:val>
            <c:numRef>
              <c:f>Sheet1!$E$1</c:f>
              <c:numCache>
                <c:formatCode>General</c:formatCode>
                <c:ptCount val="1"/>
              </c:numCache>
            </c:numRef>
          </c:val>
        </c:ser>
        <c:ser>
          <c:idx val="5"/>
          <c:order val="5"/>
          <c:dLbls>
            <c:showPercent val="1"/>
          </c:dLbls>
          <c:cat>
            <c:strRef>
              <c:f>Sheet1!$A$1</c:f>
              <c:strCache>
                <c:ptCount val="1"/>
                <c:pt idx="0">
                  <c:v>Emission rate of NOX to the atmosphere in Japan</c:v>
                </c:pt>
              </c:strCache>
            </c:strRef>
          </c:cat>
          <c:val>
            <c:numRef>
              <c:f>Sheet1!$F$1</c:f>
              <c:numCache>
                <c:formatCode>General</c:formatCode>
                <c:ptCount val="1"/>
              </c:numCache>
            </c:numRef>
          </c:val>
        </c:ser>
        <c:ser>
          <c:idx val="6"/>
          <c:order val="6"/>
          <c:dLbls>
            <c:showPercent val="1"/>
          </c:dLbls>
          <c:cat>
            <c:strRef>
              <c:f>Sheet1!$A$1</c:f>
              <c:strCache>
                <c:ptCount val="1"/>
                <c:pt idx="0">
                  <c:v>Emission rate of NOX to the atmosphere in Japan</c:v>
                </c:pt>
              </c:strCache>
            </c:strRef>
          </c:cat>
          <c:val>
            <c:numRef>
              <c:f>Sheet1!$G$1</c:f>
              <c:numCache>
                <c:formatCode>General</c:formatCode>
                <c:ptCount val="1"/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50757144501370255"/>
          <c:y val="0.18611358711800052"/>
          <c:w val="0.48176196297644286"/>
          <c:h val="0.77898301145179094"/>
        </c:manualLayout>
      </c:layout>
      <c:txPr>
        <a:bodyPr/>
        <a:lstStyle/>
        <a:p>
          <a:pPr rtl="0">
            <a:defRPr sz="1800" b="1"/>
          </a:pPr>
          <a:endParaRPr lang="ja-JP"/>
        </a:p>
      </c:txPr>
    </c:legend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0.23897</cdr:x>
      <cdr:y>0.36374</cdr:y>
    </cdr:from>
    <cdr:to>
      <cdr:x>0.3125</cdr:x>
      <cdr:y>0.38972</cdr:y>
    </cdr:to>
    <cdr:sp macro="" textlink="">
      <cdr:nvSpPr>
        <cdr:cNvPr id="3" name="直線矢印コネクタ 2"/>
        <cdr:cNvSpPr/>
      </cdr:nvSpPr>
      <cdr:spPr>
        <a:xfrm xmlns:a="http://schemas.openxmlformats.org/drawingml/2006/main">
          <a:off x="1857388" y="2000264"/>
          <a:ext cx="571504" cy="14287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3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2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0.26655</cdr:x>
      <cdr:y>0.31178</cdr:y>
    </cdr:from>
    <cdr:to>
      <cdr:x>0.32169</cdr:x>
      <cdr:y>0.35075</cdr:y>
    </cdr:to>
    <cdr:sp macro="" textlink="">
      <cdr:nvSpPr>
        <cdr:cNvPr id="5" name="直線矢印コネクタ 4"/>
        <cdr:cNvSpPr/>
      </cdr:nvSpPr>
      <cdr:spPr>
        <a:xfrm xmlns:a="http://schemas.openxmlformats.org/drawingml/2006/main">
          <a:off x="2071702" y="1714512"/>
          <a:ext cx="428628" cy="21431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3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2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0.24816</cdr:x>
      <cdr:y>0.23383</cdr:y>
    </cdr:from>
    <cdr:to>
      <cdr:x>0.36765</cdr:x>
      <cdr:y>0.31178</cdr:y>
    </cdr:to>
    <cdr:sp macro="" textlink="">
      <cdr:nvSpPr>
        <cdr:cNvPr id="7" name="直線矢印コネクタ 6"/>
        <cdr:cNvSpPr/>
      </cdr:nvSpPr>
      <cdr:spPr>
        <a:xfrm xmlns:a="http://schemas.openxmlformats.org/drawingml/2006/main">
          <a:off x="1928826" y="1285884"/>
          <a:ext cx="928694" cy="42862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3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2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0.36765</cdr:x>
      <cdr:y>0.20785</cdr:y>
    </cdr:from>
    <cdr:to>
      <cdr:x>0.4228</cdr:x>
      <cdr:y>0.25982</cdr:y>
    </cdr:to>
    <cdr:sp macro="" textlink="">
      <cdr:nvSpPr>
        <cdr:cNvPr id="9" name="直線矢印コネクタ 8"/>
        <cdr:cNvSpPr/>
      </cdr:nvSpPr>
      <cdr:spPr>
        <a:xfrm xmlns:a="http://schemas.openxmlformats.org/drawingml/2006/main">
          <a:off x="2857520" y="1143008"/>
          <a:ext cx="428628" cy="28575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3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2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0.44118</cdr:x>
      <cdr:y>0.18187</cdr:y>
    </cdr:from>
    <cdr:to>
      <cdr:x>0.45956</cdr:x>
      <cdr:y>0.2858</cdr:y>
    </cdr:to>
    <cdr:sp macro="" textlink="">
      <cdr:nvSpPr>
        <cdr:cNvPr id="11" name="直線矢印コネクタ 10"/>
        <cdr:cNvSpPr/>
      </cdr:nvSpPr>
      <cdr:spPr>
        <a:xfrm xmlns:a="http://schemas.openxmlformats.org/drawingml/2006/main" rot="16200000" flipH="1">
          <a:off x="3429024" y="1000131"/>
          <a:ext cx="142876" cy="57150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3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2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ja-JP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FAFC8-3444-4A2D-85E9-16CD823F4DBE}" type="datetimeFigureOut">
              <a:rPr kumimoji="1" lang="ja-JP" altLang="en-US" smtClean="0"/>
              <a:pPr/>
              <a:t>2013/1/12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C9AC1-19C0-47B1-A2DC-E2C01A2F9FF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C9AC1-19C0-47B1-A2DC-E2C01A2F9FF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E8A0-E59C-4624-A789-2DFC05EE6B68}" type="datetimeFigureOut">
              <a:rPr kumimoji="1" lang="ja-JP" altLang="en-US" smtClean="0"/>
              <a:pPr/>
              <a:t>2013/1/12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E8A0-E59C-4624-A789-2DFC05EE6B68}" type="datetimeFigureOut">
              <a:rPr kumimoji="1" lang="ja-JP" altLang="en-US" smtClean="0"/>
              <a:pPr/>
              <a:t>2013/1/12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E8A0-E59C-4624-A789-2DFC05EE6B68}" type="datetimeFigureOut">
              <a:rPr kumimoji="1" lang="ja-JP" altLang="en-US" smtClean="0"/>
              <a:pPr/>
              <a:t>2013/1/12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E8A0-E59C-4624-A789-2DFC05EE6B68}" type="datetimeFigureOut">
              <a:rPr kumimoji="1" lang="ja-JP" altLang="en-US" smtClean="0"/>
              <a:pPr/>
              <a:t>2013/1/12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E8A0-E59C-4624-A789-2DFC05EE6B68}" type="datetimeFigureOut">
              <a:rPr kumimoji="1" lang="ja-JP" altLang="en-US" smtClean="0"/>
              <a:pPr/>
              <a:t>2013/1/12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E8A0-E59C-4624-A789-2DFC05EE6B68}" type="datetimeFigureOut">
              <a:rPr kumimoji="1" lang="ja-JP" altLang="en-US" smtClean="0"/>
              <a:pPr/>
              <a:t>2013/1/12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E8A0-E59C-4624-A789-2DFC05EE6B68}" type="datetimeFigureOut">
              <a:rPr kumimoji="1" lang="ja-JP" altLang="en-US" smtClean="0"/>
              <a:pPr/>
              <a:t>2013/1/12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E8A0-E59C-4624-A789-2DFC05EE6B68}" type="datetimeFigureOut">
              <a:rPr kumimoji="1" lang="ja-JP" altLang="en-US" smtClean="0"/>
              <a:pPr/>
              <a:t>2013/1/12</a:t>
            </a:fld>
            <a:endParaRPr kumimoji="1" lang="ja-JP" altLang="en-US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E8A0-E59C-4624-A789-2DFC05EE6B68}" type="datetimeFigureOut">
              <a:rPr kumimoji="1" lang="ja-JP" altLang="en-US" smtClean="0"/>
              <a:pPr/>
              <a:t>2013/1/12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E8A0-E59C-4624-A789-2DFC05EE6B68}" type="datetimeFigureOut">
              <a:rPr kumimoji="1" lang="ja-JP" altLang="en-US" smtClean="0"/>
              <a:pPr/>
              <a:t>2013/1/12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4D5E8A0-E59C-4624-A789-2DFC05EE6B68}" type="datetimeFigureOut">
              <a:rPr kumimoji="1" lang="ja-JP" altLang="en-US" smtClean="0"/>
              <a:pPr/>
              <a:t>2013/1/12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フリーフォーム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フリーフォーム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4D5E8A0-E59C-4624-A789-2DFC05EE6B68}" type="datetimeFigureOut">
              <a:rPr kumimoji="1" lang="ja-JP" altLang="en-US" smtClean="0"/>
              <a:pPr/>
              <a:t>2013/1/12</a:t>
            </a:fld>
            <a:endParaRPr kumimoji="1" lang="ja-JP" altLang="en-US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1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edia.mapion.co.jp/art/%E3%83%95%E3%82%A1%E3%82%A4%E3%83%AB:Exhaust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www.google.com/imgres?imgurl=http://www.i-doctor.jp/images/pollution.png&amp;imgrefurl=http://www.i-doctor.jp/antioxidationLife/&amp;usg=__AtwExR81NM1uYC6eUcaP-BEj0Bs=&amp;h=600&amp;w=428&amp;sz=218&amp;hl=ja&amp;start=31&amp;zoom=1&amp;tbnid=LHd8mVRNQuxHTM:&amp;tbnh=135&amp;tbnw=96&amp;ei=U8fGUN-cO-fTmAWUo4GQAw&amp;prev=/search?q=%E6%8E%92%E6%B0%97%E3%82%AC%E3%82%B9&amp;start=20&amp;um=1&amp;hl=ja&amp;sa=N&amp;gbv=2&amp;tbm=isch&amp;um=1&amp;itbs=1" TargetMode="Externa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24" y="1785926"/>
            <a:ext cx="7772400" cy="1975104"/>
          </a:xfrm>
        </p:spPr>
        <p:txBody>
          <a:bodyPr>
            <a:normAutofit fontScale="90000"/>
          </a:bodyPr>
          <a:lstStyle/>
          <a:p>
            <a:r>
              <a:rPr kumimoji="1" lang="en-US" altLang="ja-JP" sz="8000" dirty="0" smtClean="0">
                <a:solidFill>
                  <a:srgbClr val="FFFF00"/>
                </a:solidFill>
                <a:latin typeface="Viner Hand ITC" pitchFamily="66" charset="0"/>
              </a:rPr>
              <a:t>Exhaust</a:t>
            </a:r>
            <a:r>
              <a:rPr kumimoji="1" lang="ja-JP" altLang="en-US" sz="8000" dirty="0" smtClean="0">
                <a:solidFill>
                  <a:srgbClr val="FFFF00"/>
                </a:solidFill>
                <a:latin typeface="Viner Hand ITC" pitchFamily="66" charset="0"/>
              </a:rPr>
              <a:t>　</a:t>
            </a:r>
            <a:r>
              <a:rPr kumimoji="1" lang="en-US" altLang="ja-JP" sz="8000" dirty="0" smtClean="0">
                <a:solidFill>
                  <a:srgbClr val="FFFF00"/>
                </a:solidFill>
                <a:latin typeface="Viner Hand ITC" pitchFamily="66" charset="0"/>
              </a:rPr>
              <a:t>Gas</a:t>
            </a:r>
            <a:endParaRPr kumimoji="1" lang="ja-JP" altLang="en-US" sz="7300" dirty="0">
              <a:solidFill>
                <a:srgbClr val="FFFF00"/>
              </a:solidFill>
              <a:latin typeface="Viner Hand ITC" pitchFamily="66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00680" y="4849198"/>
            <a:ext cx="3729038" cy="1508760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dirty="0" smtClean="0"/>
              <a:t>Ｍｅｍｂｅｒ　井上　正悟　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　　　　　　坪井　洸希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　　　　　　池田　和正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　　　　　　永柄　晃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　　　　　　西原　涼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12\AppData\Local\Microsoft\Windows\Temporary Internet Files\Content.IE5\AFID8226\MC90043784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857232"/>
            <a:ext cx="5537200" cy="5036302"/>
          </a:xfrm>
          <a:prstGeom prst="rect">
            <a:avLst/>
          </a:prstGeom>
          <a:noFill/>
        </p:spPr>
      </p:pic>
      <p:sp>
        <p:nvSpPr>
          <p:cNvPr id="5" name="正方形/長方形 4"/>
          <p:cNvSpPr/>
          <p:nvPr/>
        </p:nvSpPr>
        <p:spPr>
          <a:xfrm>
            <a:off x="500034" y="2000240"/>
            <a:ext cx="7802136" cy="923330"/>
          </a:xfrm>
          <a:prstGeom prst="rect">
            <a:avLst/>
          </a:prstGeom>
          <a:solidFill>
            <a:srgbClr val="FF00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 for listening</a:t>
            </a:r>
            <a:endParaRPr lang="ja-JP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857224" y="500042"/>
            <a:ext cx="77724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6600" b="1" dirty="0" smtClean="0">
                <a:ln w="50800"/>
                <a:solidFill>
                  <a:srgbClr val="FF0000"/>
                </a:solidFill>
                <a:latin typeface="Narkisim" pitchFamily="34" charset="-79"/>
                <a:cs typeface="Narkisim" pitchFamily="34" charset="-79"/>
              </a:rPr>
              <a:t>Reduced tree</a:t>
            </a:r>
            <a:endParaRPr lang="ja-JP" altLang="en-US" sz="6600" b="1" dirty="0">
              <a:ln w="50800"/>
              <a:solidFill>
                <a:srgbClr val="FF0000"/>
              </a:solidFill>
              <a:latin typeface="Narkisim" pitchFamily="34" charset="-79"/>
              <a:cs typeface="Narkisim" pitchFamily="34" charset="-79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9584" b="18346"/>
          <a:stretch>
            <a:fillRect/>
          </a:stretch>
        </p:blipFill>
        <p:spPr bwMode="auto">
          <a:xfrm>
            <a:off x="1071538" y="1643050"/>
            <a:ext cx="677867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643050"/>
            <a:ext cx="678661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ia.mapion.co.jp/wiki/img_wp/ja/d/d6/180px-Exhaust.jpg">
            <a:hlinkClick r:id="rId3" tooltip="ファイル:Exhaust.jpg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48" y="3714752"/>
            <a:ext cx="3857652" cy="2893242"/>
          </a:xfrm>
          <a:prstGeom prst="rect">
            <a:avLst/>
          </a:prstGeom>
          <a:noFill/>
        </p:spPr>
      </p:pic>
      <p:pic>
        <p:nvPicPr>
          <p:cNvPr id="5" name="Picture 4" descr="http://t0.gstatic.com/images?q=tbn:ANd9GcTn58R2_RqvxRKwMmoHhUAYWbd9AqZf3QfkibWE8ZZbVGgc9iqCl7MDUtM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1857364"/>
            <a:ext cx="2714644" cy="3817471"/>
          </a:xfrm>
          <a:prstGeom prst="rect">
            <a:avLst/>
          </a:prstGeom>
          <a:noFill/>
        </p:spPr>
      </p:pic>
      <p:sp>
        <p:nvSpPr>
          <p:cNvPr id="6" name="テキスト ボックス 5"/>
          <p:cNvSpPr txBox="1"/>
          <p:nvPr/>
        </p:nvSpPr>
        <p:spPr>
          <a:xfrm>
            <a:off x="1000100" y="428604"/>
            <a:ext cx="628654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ja-JP" alt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DFKai-SB" pitchFamily="65" charset="-120"/>
                <a:ea typeface="DFKai-SB" pitchFamily="65" charset="-120"/>
              </a:rPr>
              <a:t>　</a:t>
            </a:r>
            <a:r>
              <a:rPr lang="en-US" sz="9600" b="1" dirty="0" smtClean="0">
                <a:ln>
                  <a:prstDash val="solid"/>
                </a:ln>
                <a:solidFill>
                  <a:srgbClr val="92D05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Rockwell Extra Bold" pitchFamily="18" charset="0"/>
                <a:ea typeface="DFKai-SB" pitchFamily="65" charset="-120"/>
              </a:rPr>
              <a:t>Cause</a:t>
            </a:r>
            <a:endParaRPr kumimoji="1" lang="ja-JP" altLang="en-US" sz="7200" b="1" dirty="0">
              <a:ln>
                <a:prstDash val="solid"/>
              </a:ln>
              <a:solidFill>
                <a:srgbClr val="92D05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Rockwell Extra Bold" pitchFamily="18" charset="0"/>
              <a:ea typeface="DFKai-SB" pitchFamily="65" charset="-120"/>
            </a:endParaRPr>
          </a:p>
        </p:txBody>
      </p:sp>
      <p:sp>
        <p:nvSpPr>
          <p:cNvPr id="8" name="円形吹き出し 7"/>
          <p:cNvSpPr/>
          <p:nvPr/>
        </p:nvSpPr>
        <p:spPr>
          <a:xfrm>
            <a:off x="3500430" y="2143116"/>
            <a:ext cx="2786082" cy="714380"/>
          </a:xfrm>
          <a:prstGeom prst="wedgeEllipseCallout">
            <a:avLst>
              <a:gd name="adj1" fmla="val -48690"/>
              <a:gd name="adj2" fmla="val 92159"/>
            </a:avLst>
          </a:prstGeom>
          <a:ln>
            <a:solidFill>
              <a:srgbClr val="92D05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>
                <a:solidFill>
                  <a:srgbClr val="FF0000"/>
                </a:solidFill>
                <a:latin typeface="Baskerville Old Face" pitchFamily="18" charset="0"/>
              </a:rPr>
              <a:t>factory</a:t>
            </a:r>
            <a:endParaRPr kumimoji="1" lang="ja-JP" altLang="en-US" sz="4000" dirty="0">
              <a:solidFill>
                <a:srgbClr val="FF0000"/>
              </a:solidFill>
              <a:latin typeface="Baskerville Old Face" pitchFamily="18" charset="0"/>
            </a:endParaRPr>
          </a:p>
        </p:txBody>
      </p:sp>
      <p:sp>
        <p:nvSpPr>
          <p:cNvPr id="9" name="円形吹き出し 8"/>
          <p:cNvSpPr/>
          <p:nvPr/>
        </p:nvSpPr>
        <p:spPr>
          <a:xfrm>
            <a:off x="6215074" y="2786058"/>
            <a:ext cx="1857388" cy="857256"/>
          </a:xfrm>
          <a:prstGeom prst="wedgeEllipseCallout">
            <a:avLst>
              <a:gd name="adj1" fmla="val 15790"/>
              <a:gd name="adj2" fmla="val 59898"/>
            </a:avLst>
          </a:prstGeom>
          <a:ln>
            <a:solidFill>
              <a:srgbClr val="92D05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400" dirty="0" smtClean="0">
                <a:solidFill>
                  <a:srgbClr val="FF0000"/>
                </a:solidFill>
                <a:latin typeface="Baskerville Old Face" pitchFamily="18" charset="0"/>
              </a:rPr>
              <a:t>car</a:t>
            </a:r>
            <a:endParaRPr kumimoji="1" lang="ja-JP" altLang="en-US" sz="4400" dirty="0">
              <a:solidFill>
                <a:srgbClr val="FF0000"/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857224" y="2428868"/>
            <a:ext cx="764386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What is contained </a:t>
            </a:r>
            <a:endParaRPr lang="en-US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in </a:t>
            </a:r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the exhaust </a:t>
            </a:r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gas</a:t>
            </a:r>
            <a:r>
              <a:rPr lang="ja-JP" alt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！</a:t>
            </a:r>
            <a:endParaRPr lang="ja-JP" altLang="en-US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285720" y="214290"/>
          <a:ext cx="8415342" cy="5999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グラフ 5"/>
          <p:cNvGraphicFramePr/>
          <p:nvPr/>
        </p:nvGraphicFramePr>
        <p:xfrm>
          <a:off x="714348" y="500042"/>
          <a:ext cx="7715304" cy="6143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Hybrid Cars </a:t>
            </a:r>
            <a:r>
              <a:rPr lang="en-US" altLang="ja-JP" smtClean="0"/>
              <a:t>can reduce CO2!</a:t>
            </a:r>
            <a:endParaRPr kumimoji="1" lang="ja-JP" altLang="en-US"/>
          </a:p>
        </p:txBody>
      </p:sp>
      <p:pic>
        <p:nvPicPr>
          <p:cNvPr id="4" name="Picture 2" descr="X:\1-1 森林減少\ひげオヤジ\ri-fu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643050"/>
            <a:ext cx="3571900" cy="2571768"/>
          </a:xfrm>
          <a:prstGeom prst="rect">
            <a:avLst/>
          </a:prstGeom>
          <a:noFill/>
        </p:spPr>
      </p:pic>
      <p:pic>
        <p:nvPicPr>
          <p:cNvPr id="1026" name="Picture 2" descr="http://ord.yahoo.co.jp/o/image/SIG=124k8u2bm/EXP=1357804584;_ylc=X3IDMgRmc3QDMARpZHgDMARvaWQDQU5kOUdjUXJyWDNWWDJZbVBWRUw0cWZEWjFweXRDeGlHa3cwMDFERDY5MUhSZkQ2TUJNejdPcTdOTUh2b3cEcAM0NE9QNDRLazQ0T1c0NE9xNDRPRDQ0T0o0NEtyNDRPOElPUzdsZWUxaE9PQnZ3LS0EcG9zAzMEc2VjA3NodwRzbGsDcmk-/*-http%3A/www.carchs.com/special/image/sp004_0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876"/>
            <a:ext cx="3790950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円形吹き出し 17"/>
          <p:cNvSpPr/>
          <p:nvPr/>
        </p:nvSpPr>
        <p:spPr>
          <a:xfrm>
            <a:off x="642910" y="3232554"/>
            <a:ext cx="1500198" cy="114300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7" name="図 6" descr="工場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1895" y="803662"/>
            <a:ext cx="2849261" cy="1643074"/>
          </a:xfrm>
          <a:prstGeom prst="rect">
            <a:avLst/>
          </a:prstGeom>
        </p:spPr>
      </p:pic>
      <p:pic>
        <p:nvPicPr>
          <p:cNvPr id="8" name="図 7" descr="ゴミ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839380"/>
            <a:ext cx="2143140" cy="1607356"/>
          </a:xfrm>
          <a:prstGeom prst="rect">
            <a:avLst/>
          </a:prstGeom>
        </p:spPr>
      </p:pic>
      <p:pic>
        <p:nvPicPr>
          <p:cNvPr id="9" name="図 8" descr="untitle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1421" y="2875364"/>
            <a:ext cx="3070777" cy="2071702"/>
          </a:xfrm>
          <a:prstGeom prst="rect">
            <a:avLst/>
          </a:prstGeom>
        </p:spPr>
      </p:pic>
      <p:sp>
        <p:nvSpPr>
          <p:cNvPr id="10" name="上矢印 9"/>
          <p:cNvSpPr/>
          <p:nvPr/>
        </p:nvSpPr>
        <p:spPr>
          <a:xfrm>
            <a:off x="4357686" y="2518174"/>
            <a:ext cx="500066" cy="214314"/>
          </a:xfrm>
          <a:prstGeom prst="up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右矢印 10"/>
          <p:cNvSpPr/>
          <p:nvPr/>
        </p:nvSpPr>
        <p:spPr>
          <a:xfrm>
            <a:off x="5715008" y="1518042"/>
            <a:ext cx="285752" cy="428628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 descr="gas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4947066"/>
            <a:ext cx="2619380" cy="1768082"/>
          </a:xfrm>
          <a:prstGeom prst="rect">
            <a:avLst/>
          </a:prstGeom>
        </p:spPr>
      </p:pic>
      <p:sp>
        <p:nvSpPr>
          <p:cNvPr id="13" name="曲折矢印 12"/>
          <p:cNvSpPr/>
          <p:nvPr/>
        </p:nvSpPr>
        <p:spPr>
          <a:xfrm rot="10800000">
            <a:off x="3214678" y="5018504"/>
            <a:ext cx="1000132" cy="1071570"/>
          </a:xfrm>
          <a:prstGeom prst="ben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57224" y="3446868"/>
            <a:ext cx="1143008" cy="70788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B w="165100" prst="coolSlant"/>
          </a:sp3d>
        </p:spPr>
        <p:txBody>
          <a:bodyPr wrap="square" rtlCol="0">
            <a:spAutoFit/>
          </a:bodyPr>
          <a:lstStyle/>
          <a:p>
            <a:r>
              <a:rPr kumimoji="1" lang="ja-JP" alt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oadway BT" pitchFamily="82" charset="0"/>
                <a:ea typeface="ＤＨＰ行書体" pitchFamily="2" charset="-128"/>
              </a:rPr>
              <a:t>Ｇａｓ</a:t>
            </a:r>
            <a:endParaRPr kumimoji="1" lang="ja-JP" altLang="en-US" sz="4000" dirty="0">
              <a:solidFill>
                <a:srgbClr val="7030A0"/>
              </a:solidFill>
              <a:latin typeface="Broadway BT" pitchFamily="82" charset="0"/>
              <a:ea typeface="ＤＨＰ行書体" pitchFamily="2" charset="-128"/>
            </a:endParaRPr>
          </a:p>
        </p:txBody>
      </p:sp>
      <p:sp>
        <p:nvSpPr>
          <p:cNvPr id="19" name="円形吹き出し 18"/>
          <p:cNvSpPr/>
          <p:nvPr/>
        </p:nvSpPr>
        <p:spPr>
          <a:xfrm rot="10385084">
            <a:off x="6374109" y="2557135"/>
            <a:ext cx="1928826" cy="157163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643702" y="2875364"/>
            <a:ext cx="15716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gas</a:t>
            </a:r>
            <a:endParaRPr kumimoji="1" lang="ja-JP" altLang="en-US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36587" y="71414"/>
            <a:ext cx="47211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ja-JP" sz="54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Conclusion</a:t>
            </a:r>
            <a:r>
              <a:rPr lang="ja-JP" alt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１</a:t>
            </a:r>
            <a:endParaRPr lang="ja-JP" alt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0" grpId="0" animBg="1"/>
      <p:bldP spid="11" grpId="0" animBg="1"/>
      <p:bldP spid="13" grpId="0" animBg="1"/>
      <p:bldP spid="16" grpId="0"/>
      <p:bldP spid="19" grpId="0" animBg="1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1000068" y="2214554"/>
            <a:ext cx="8143932" cy="2357454"/>
            <a:chOff x="-285784" y="3429000"/>
            <a:chExt cx="8143932" cy="2357454"/>
          </a:xfrm>
        </p:grpSpPr>
        <p:sp>
          <p:nvSpPr>
            <p:cNvPr id="9" name="爆発 1 8"/>
            <p:cNvSpPr/>
            <p:nvPr/>
          </p:nvSpPr>
          <p:spPr>
            <a:xfrm>
              <a:off x="-285784" y="3429000"/>
              <a:ext cx="8143932" cy="2357454"/>
            </a:xfrm>
            <a:prstGeom prst="irregularSeal1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928662" y="4071942"/>
              <a:ext cx="535785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5400" dirty="0" smtClean="0">
                  <a:solidFill>
                    <a:srgbClr val="FFFF00"/>
                  </a:solidFill>
                </a:rPr>
                <a:t>Recycle!!!!!!!!!!!!!</a:t>
              </a: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ja-JP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S創英角ﾎﾟｯﾌﾟ体" pitchFamily="50" charset="-128"/>
                <a:ea typeface="HGS創英角ﾎﾟｯﾌﾟ体" pitchFamily="50" charset="-128"/>
              </a:rPr>
              <a:t>Conclusion</a:t>
            </a:r>
            <a:r>
              <a:rPr lang="ja-JP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S創英角ﾎﾟｯﾌﾟ体" pitchFamily="50" charset="-128"/>
                <a:ea typeface="HGS創英角ﾎﾟｯﾌﾟ体" pitchFamily="50" charset="-128"/>
              </a:rPr>
              <a:t>２</a:t>
            </a:r>
            <a:endParaRPr kumimoji="1" lang="ja-JP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pic>
        <p:nvPicPr>
          <p:cNvPr id="1029" name="Picture 5" descr="C:\Users\user11\AppData\Local\Microsoft\Windows\Temporary Internet Files\Content.IE5\N6GN58WA\MC900433798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57166"/>
            <a:ext cx="2643055" cy="2571617"/>
          </a:xfrm>
          <a:prstGeom prst="rect">
            <a:avLst/>
          </a:prstGeom>
          <a:noFill/>
        </p:spPr>
      </p:pic>
      <p:pic>
        <p:nvPicPr>
          <p:cNvPr id="1030" name="Picture 6" descr="X:\1-1 森林減少\ひげオヤジ\ka-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572008"/>
            <a:ext cx="6429420" cy="2143125"/>
          </a:xfrm>
          <a:prstGeom prst="rect">
            <a:avLst/>
          </a:prstGeom>
          <a:noFill/>
        </p:spPr>
      </p:pic>
      <p:pic>
        <p:nvPicPr>
          <p:cNvPr id="1027" name="Picture 3" descr="C:\Users\user11\AppData\Local\Microsoft\Windows\Temporary Internet Files\Content.IE5\8NW2EVDS\MC900343593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714488"/>
            <a:ext cx="1758391" cy="171175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テクノロジー">
  <a:themeElements>
    <a:clrScheme name="テクノロジー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テクノロジー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テクノロジー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374</TotalTime>
  <Words>50</Words>
  <Application>Microsoft Office PowerPoint</Application>
  <PresentationFormat>画面に合わせる (4:3)</PresentationFormat>
  <Paragraphs>22</Paragraphs>
  <Slides>10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テクノロジー</vt:lpstr>
      <vt:lpstr>Exhaust　Gas</vt:lpstr>
      <vt:lpstr>Reduced tree</vt:lpstr>
      <vt:lpstr>スライド 3</vt:lpstr>
      <vt:lpstr>スライド 4</vt:lpstr>
      <vt:lpstr>スライド 5</vt:lpstr>
      <vt:lpstr>スライド 6</vt:lpstr>
      <vt:lpstr>Hybrid Cars can reduce CO2!</vt:lpstr>
      <vt:lpstr>スライド 8</vt:lpstr>
      <vt:lpstr>Conclusion２</vt:lpstr>
      <vt:lpstr>スライド 10</vt:lpstr>
    </vt:vector>
  </TitlesOfParts>
  <Company>FJ-WORK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Exhaust　Gas</dc:title>
  <dc:creator>fsl</dc:creator>
  <cp:lastModifiedBy>fsl</cp:lastModifiedBy>
  <cp:revision>40</cp:revision>
  <dcterms:created xsi:type="dcterms:W3CDTF">2012-12-07T03:32:49Z</dcterms:created>
  <dcterms:modified xsi:type="dcterms:W3CDTF">2013-01-12T06:26:09Z</dcterms:modified>
</cp:coreProperties>
</file>