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4" r:id="rId5"/>
    <p:sldId id="265" r:id="rId6"/>
    <p:sldId id="261" r:id="rId7"/>
    <p:sldId id="266" r:id="rId8"/>
    <p:sldId id="267" r:id="rId9"/>
    <p:sldId id="263" r:id="rId10"/>
    <p:sldId id="260" r:id="rId11"/>
    <p:sldId id="258" r:id="rId12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207EF0"/>
    <a:srgbClr val="F7563B"/>
    <a:srgbClr val="66FFFF"/>
    <a:srgbClr val="CC0000"/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46" d="100"/>
          <a:sy n="46" d="100"/>
        </p:scale>
        <p:origin x="-2076" y="-5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フリーフォーム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フリーフォーム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タイトル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17" name="サブタイトル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ja-JP" altLang="en-US" smtClean="0"/>
              <a:t>マスタ サブタイトルの書式設定</a:t>
            </a:r>
            <a:endParaRPr kumimoji="0" lang="en-US"/>
          </a:p>
        </p:txBody>
      </p:sp>
      <p:sp>
        <p:nvSpPr>
          <p:cNvPr id="30" name="日付プレースホルダ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F98E2-2B03-4323-8590-579C94843739}" type="datetimeFigureOut">
              <a:rPr kumimoji="1" lang="ja-JP" altLang="en-US" smtClean="0"/>
              <a:t>2013/1/11</a:t>
            </a:fld>
            <a:endParaRPr kumimoji="1" lang="ja-JP" altLang="en-US"/>
          </a:p>
        </p:txBody>
      </p:sp>
      <p:sp>
        <p:nvSpPr>
          <p:cNvPr id="19" name="フッター プレースホルダ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27" name="スライド番号プレースホルダ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963F1-2773-4F9B-B24E-B60AF0B19C4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ja-JP" altLang="en-US" smtClean="0"/>
              <a:t>マスタ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F98E2-2B03-4323-8590-579C94843739}" type="datetimeFigureOut">
              <a:rPr kumimoji="1" lang="ja-JP" altLang="en-US" smtClean="0"/>
              <a:t>2013/1/11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963F1-2773-4F9B-B24E-B60AF0B19C4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ja-JP" altLang="en-US" smtClean="0"/>
              <a:t>マスタ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F98E2-2B03-4323-8590-579C94843739}" type="datetimeFigureOut">
              <a:rPr kumimoji="1" lang="ja-JP" altLang="en-US" smtClean="0"/>
              <a:t>2013/1/11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963F1-2773-4F9B-B24E-B60AF0B19C4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ja-JP" altLang="en-US" smtClean="0"/>
              <a:t>マスタ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F98E2-2B03-4323-8590-579C94843739}" type="datetimeFigureOut">
              <a:rPr kumimoji="1" lang="ja-JP" altLang="en-US" smtClean="0"/>
              <a:t>2013/1/11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963F1-2773-4F9B-B24E-B60AF0B19C4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セクション見出し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フリーフォーム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フリーフォーム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F98E2-2B03-4323-8590-579C94843739}" type="datetimeFigureOut">
              <a:rPr kumimoji="1" lang="ja-JP" altLang="en-US" smtClean="0"/>
              <a:t>2013/1/11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963F1-2773-4F9B-B24E-B60AF0B19C4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ja-JP" altLang="en-US" smtClean="0"/>
              <a:t>マスタ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ja-JP" altLang="en-US" smtClean="0"/>
              <a:t>マスタ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F98E2-2B03-4323-8590-579C94843739}" type="datetimeFigureOut">
              <a:rPr kumimoji="1" lang="ja-JP" altLang="en-US" smtClean="0"/>
              <a:t>2013/1/11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963F1-2773-4F9B-B24E-B60AF0B19C4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ja-JP" altLang="en-US" smtClean="0"/>
              <a:t>マスタ テキストの書式設定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ja-JP" altLang="en-US" smtClean="0"/>
              <a:t>マスタ テキストの書式設定</a:t>
            </a:r>
          </a:p>
        </p:txBody>
      </p:sp>
      <p:sp>
        <p:nvSpPr>
          <p:cNvPr id="5" name="コンテンツ プレースホルダ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ja-JP" altLang="en-US" smtClean="0"/>
              <a:t>マスタ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ja-JP" altLang="en-US" smtClean="0"/>
              <a:t>マスタ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F98E2-2B03-4323-8590-579C94843739}" type="datetimeFigureOut">
              <a:rPr kumimoji="1" lang="ja-JP" altLang="en-US" smtClean="0"/>
              <a:t>2013/1/11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963F1-2773-4F9B-B24E-B60AF0B19C4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F98E2-2B03-4323-8590-579C94843739}" type="datetimeFigureOut">
              <a:rPr kumimoji="1" lang="ja-JP" altLang="en-US" smtClean="0"/>
              <a:t>2013/1/11</a:t>
            </a:fld>
            <a:endParaRPr kumimoji="1" lang="ja-JP" altLang="en-US"/>
          </a:p>
        </p:txBody>
      </p:sp>
      <p:sp>
        <p:nvSpPr>
          <p:cNvPr id="8" name="スライド番号プレースホルダ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14963F1-2773-4F9B-B24E-B60AF0B19C4C}" type="slidenum">
              <a:rPr kumimoji="1" lang="ja-JP" altLang="en-US" smtClean="0"/>
              <a:t>‹#›</a:t>
            </a:fld>
            <a:endParaRPr kumimoji="1" lang="ja-JP" altLang="en-US"/>
          </a:p>
        </p:txBody>
      </p:sp>
      <p:sp>
        <p:nvSpPr>
          <p:cNvPr id="9" name="フッター プレースホルダ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F98E2-2B03-4323-8590-579C94843739}" type="datetimeFigureOut">
              <a:rPr kumimoji="1" lang="ja-JP" altLang="en-US" smtClean="0"/>
              <a:t>2013/1/11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963F1-2773-4F9B-B24E-B60AF0B19C4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ja-JP" altLang="en-US" smtClean="0"/>
              <a:t>マスタ テキストの書式設定</a:t>
            </a:r>
          </a:p>
          <a:p>
            <a:pPr lvl="1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EF98E2-2B03-4323-8590-579C94843739}" type="datetimeFigureOut">
              <a:rPr kumimoji="1" lang="ja-JP" altLang="en-US" smtClean="0"/>
              <a:t>2013/1/11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414963F1-2773-4F9B-B24E-B60AF0B19C4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ja-JP" altLang="en-US" smtClean="0"/>
              <a:t>アイコンをクリックして図を追加</a:t>
            </a:r>
            <a:endParaRPr kumimoji="0" lang="en-US" dirty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A9EF98E2-2B03-4323-8590-579C94843739}" type="datetimeFigureOut">
              <a:rPr kumimoji="1" lang="ja-JP" altLang="en-US" smtClean="0"/>
              <a:t>2013/1/11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4963F1-2773-4F9B-B24E-B60AF0B19C4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フリーフォーム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フリーフォーム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タイトル プレースホルダ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ja-JP" altLang="en-US" smtClean="0"/>
              <a:t>マスタ タイトルの書式設定</a:t>
            </a:r>
            <a:endParaRPr kumimoji="0" lang="en-US"/>
          </a:p>
        </p:txBody>
      </p:sp>
      <p:sp>
        <p:nvSpPr>
          <p:cNvPr id="30" name="テキスト プレースホルダ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ja-JP" altLang="en-US" smtClean="0"/>
              <a:t>マスタ テキストの書式設定</a:t>
            </a:r>
          </a:p>
          <a:p>
            <a:pPr lvl="1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2 </a:t>
            </a:r>
            <a:r>
              <a:rPr kumimoji="0" lang="ja-JP" altLang="en-US" smtClean="0"/>
              <a:t>レベル</a:t>
            </a:r>
          </a:p>
          <a:p>
            <a:pPr lvl="2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3 </a:t>
            </a:r>
            <a:r>
              <a:rPr kumimoji="0" lang="ja-JP" altLang="en-US" smtClean="0"/>
              <a:t>レベル</a:t>
            </a:r>
          </a:p>
          <a:p>
            <a:pPr lvl="3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4 </a:t>
            </a:r>
            <a:r>
              <a:rPr kumimoji="0" lang="ja-JP" altLang="en-US" smtClean="0"/>
              <a:t>レベル</a:t>
            </a:r>
          </a:p>
          <a:p>
            <a:pPr lvl="4" eaLnBrk="1" latinLnBrk="0" hangingPunct="1"/>
            <a:r>
              <a:rPr kumimoji="0" lang="ja-JP" altLang="en-US" smtClean="0"/>
              <a:t>第 </a:t>
            </a:r>
            <a:r>
              <a:rPr kumimoji="0" lang="en-US" altLang="ja-JP" smtClean="0"/>
              <a:t>5 </a:t>
            </a:r>
            <a:r>
              <a:rPr kumimoji="0" lang="ja-JP" altLang="en-US" smtClean="0"/>
              <a:t>レベル</a:t>
            </a:r>
            <a:endParaRPr kumimoji="0" lang="en-US"/>
          </a:p>
        </p:txBody>
      </p:sp>
      <p:sp>
        <p:nvSpPr>
          <p:cNvPr id="10" name="日付プレースホルダ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A9EF98E2-2B03-4323-8590-579C94843739}" type="datetimeFigureOut">
              <a:rPr kumimoji="1" lang="ja-JP" altLang="en-US" smtClean="0"/>
              <a:t>2013/1/11</a:t>
            </a:fld>
            <a:endParaRPr kumimoji="1" lang="ja-JP" altLang="en-US"/>
          </a:p>
        </p:txBody>
      </p:sp>
      <p:sp>
        <p:nvSpPr>
          <p:cNvPr id="22" name="フッター プレースホルダ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18" name="スライド番号プレースホルダ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414963F1-2773-4F9B-B24E-B60AF0B19C4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1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1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1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6.wdp"/><Relationship Id="rId7" Type="http://schemas.microsoft.com/office/2007/relationships/hdphoto" Target="../media/hdphoto18.wdp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microsoft.com/office/2007/relationships/hdphoto" Target="../media/hdphoto17.wdp"/><Relationship Id="rId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microsoft.com/office/2007/relationships/hdphoto" Target="../media/hdphoto4.wdp"/><Relationship Id="rId7" Type="http://schemas.microsoft.com/office/2007/relationships/hdphoto" Target="../media/hdphoto6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microsoft.com/office/2007/relationships/hdphoto" Target="../media/hdphoto5.wdp"/><Relationship Id="rId4" Type="http://schemas.openxmlformats.org/officeDocument/2006/relationships/image" Target="../media/image12.png"/><Relationship Id="rId9" Type="http://schemas.microsoft.com/office/2007/relationships/hdphoto" Target="../media/hdphoto7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9.wdp"/><Relationship Id="rId5" Type="http://schemas.openxmlformats.org/officeDocument/2006/relationships/image" Target="../media/image17.png"/><Relationship Id="rId4" Type="http://schemas.microsoft.com/office/2007/relationships/hdphoto" Target="../media/hdphoto8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1.wdp"/><Relationship Id="rId5" Type="http://schemas.openxmlformats.org/officeDocument/2006/relationships/image" Target="../media/image20.png"/><Relationship Id="rId4" Type="http://schemas.microsoft.com/office/2007/relationships/hdphoto" Target="../media/hdphoto10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2.png"/><Relationship Id="rId7" Type="http://schemas.openxmlformats.org/officeDocument/2006/relationships/image" Target="../media/image24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microsoft.com/office/2007/relationships/hdphoto" Target="../media/hdphoto13.wdp"/><Relationship Id="rId5" Type="http://schemas.openxmlformats.org/officeDocument/2006/relationships/image" Target="../media/image23.png"/><Relationship Id="rId4" Type="http://schemas.microsoft.com/office/2007/relationships/hdphoto" Target="../media/hdphoto12.wdp"/><Relationship Id="rId9" Type="http://schemas.microsoft.com/office/2007/relationships/hdphoto" Target="../media/hdphoto14.wdp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5.wdp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テキスト ボックス 6"/>
          <p:cNvSpPr txBox="1"/>
          <p:nvPr/>
        </p:nvSpPr>
        <p:spPr>
          <a:xfrm>
            <a:off x="571472" y="1500174"/>
            <a:ext cx="707236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9600" dirty="0" smtClean="0">
                <a:solidFill>
                  <a:srgbClr val="FF3399"/>
                </a:solidFill>
              </a:rPr>
              <a:t>Forest</a:t>
            </a:r>
            <a:r>
              <a:rPr kumimoji="1" lang="ja-JP" altLang="en-US" sz="9600" dirty="0" smtClean="0">
                <a:solidFill>
                  <a:srgbClr val="FF3399"/>
                </a:solidFill>
              </a:rPr>
              <a:t>　</a:t>
            </a:r>
            <a:r>
              <a:rPr kumimoji="1" lang="en-US" altLang="ja-JP" sz="9600" dirty="0" smtClean="0">
                <a:solidFill>
                  <a:srgbClr val="FF3399"/>
                </a:solidFill>
              </a:rPr>
              <a:t>fire</a:t>
            </a:r>
            <a:endParaRPr kumimoji="1" lang="ja-JP" altLang="en-US" sz="9600" dirty="0">
              <a:solidFill>
                <a:srgbClr val="FF3399"/>
              </a:solidFill>
            </a:endParaRPr>
          </a:p>
        </p:txBody>
      </p:sp>
      <p:sp>
        <p:nvSpPr>
          <p:cNvPr id="8" name="テキスト ボックス 7"/>
          <p:cNvSpPr txBox="1"/>
          <p:nvPr/>
        </p:nvSpPr>
        <p:spPr>
          <a:xfrm>
            <a:off x="785786" y="4000505"/>
            <a:ext cx="2428892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kumimoji="1" lang="en-US" altLang="ja-JP" dirty="0" smtClean="0">
              <a:solidFill>
                <a:srgbClr val="66FFFF"/>
              </a:solidFill>
            </a:endParaRPr>
          </a:p>
          <a:p>
            <a:r>
              <a:rPr kumimoji="1" lang="en-US" altLang="ja-JP" sz="2000" dirty="0" smtClean="0">
                <a:solidFill>
                  <a:srgbClr val="66FFFF"/>
                </a:solidFill>
              </a:rPr>
              <a:t>Sato</a:t>
            </a:r>
            <a:r>
              <a:rPr kumimoji="1" lang="ja-JP" altLang="en-US" sz="2000" dirty="0" smtClean="0">
                <a:solidFill>
                  <a:srgbClr val="66FFFF"/>
                </a:solidFill>
              </a:rPr>
              <a:t>　</a:t>
            </a:r>
            <a:r>
              <a:rPr kumimoji="1" lang="en-US" altLang="ja-JP" sz="2000" dirty="0" err="1" smtClean="0">
                <a:solidFill>
                  <a:srgbClr val="66FFFF"/>
                </a:solidFill>
              </a:rPr>
              <a:t>Ayana</a:t>
            </a:r>
            <a:endParaRPr kumimoji="1" lang="en-US" altLang="ja-JP" sz="2000" dirty="0" smtClean="0">
              <a:solidFill>
                <a:srgbClr val="66FFFF"/>
              </a:solidFill>
            </a:endParaRPr>
          </a:p>
          <a:p>
            <a:r>
              <a:rPr kumimoji="1" lang="en-US" altLang="ja-JP" sz="2000" dirty="0" smtClean="0">
                <a:solidFill>
                  <a:srgbClr val="66FFFF"/>
                </a:solidFill>
              </a:rPr>
              <a:t>Sasaki</a:t>
            </a:r>
            <a:r>
              <a:rPr lang="ja-JP" altLang="en-US" sz="2000" dirty="0">
                <a:solidFill>
                  <a:srgbClr val="66FFFF"/>
                </a:solidFill>
              </a:rPr>
              <a:t>　</a:t>
            </a:r>
            <a:r>
              <a:rPr kumimoji="1" lang="en-US" altLang="ja-JP" sz="2000" dirty="0" err="1" smtClean="0">
                <a:solidFill>
                  <a:srgbClr val="66FFFF"/>
                </a:solidFill>
              </a:rPr>
              <a:t>Kitsuno</a:t>
            </a:r>
            <a:endParaRPr kumimoji="1" lang="en-US" altLang="ja-JP" sz="2000" dirty="0" smtClean="0">
              <a:solidFill>
                <a:srgbClr val="66FFFF"/>
              </a:solidFill>
            </a:endParaRPr>
          </a:p>
          <a:p>
            <a:r>
              <a:rPr kumimoji="1" lang="en-US" altLang="ja-JP" sz="2000" dirty="0" err="1" smtClean="0">
                <a:solidFill>
                  <a:srgbClr val="66FFFF"/>
                </a:solidFill>
              </a:rPr>
              <a:t>Toh</a:t>
            </a:r>
            <a:r>
              <a:rPr kumimoji="1" lang="ja-JP" altLang="en-US" sz="2000" dirty="0" smtClean="0">
                <a:solidFill>
                  <a:srgbClr val="66FFFF"/>
                </a:solidFill>
              </a:rPr>
              <a:t>　</a:t>
            </a:r>
            <a:r>
              <a:rPr kumimoji="1" lang="en-US" altLang="ja-JP" sz="2000" dirty="0" err="1" smtClean="0">
                <a:solidFill>
                  <a:srgbClr val="66FFFF"/>
                </a:solidFill>
              </a:rPr>
              <a:t>Suzuka</a:t>
            </a:r>
            <a:endParaRPr kumimoji="1" lang="en-US" altLang="ja-JP" sz="2000" dirty="0" smtClean="0">
              <a:solidFill>
                <a:srgbClr val="66FFFF"/>
              </a:solidFill>
            </a:endParaRPr>
          </a:p>
          <a:p>
            <a:endParaRPr kumimoji="1" lang="en-US" altLang="ja-JP" dirty="0" smtClean="0">
              <a:solidFill>
                <a:srgbClr val="66FFFF"/>
              </a:solidFill>
            </a:endParaRPr>
          </a:p>
          <a:p>
            <a:endParaRPr kumimoji="1" lang="ja-JP" altLang="en-US" dirty="0">
              <a:solidFill>
                <a:srgbClr val="66FFFF"/>
              </a:solidFill>
            </a:endParaRPr>
          </a:p>
        </p:txBody>
      </p:sp>
      <p:sp>
        <p:nvSpPr>
          <p:cNvPr id="9" name="テキスト ボックス 8"/>
          <p:cNvSpPr txBox="1"/>
          <p:nvPr/>
        </p:nvSpPr>
        <p:spPr>
          <a:xfrm>
            <a:off x="785786" y="3643314"/>
            <a:ext cx="23574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2800" smtClean="0"/>
              <a:t>＊</a:t>
            </a:r>
            <a:r>
              <a:rPr lang="en-US" altLang="ja-JP" sz="2800" dirty="0" smtClean="0"/>
              <a:t>member</a:t>
            </a:r>
            <a:r>
              <a:rPr lang="ja-JP" altLang="en-US" sz="2800" dirty="0" smtClean="0"/>
              <a:t>＊</a:t>
            </a:r>
            <a:endParaRPr kumimoji="1" lang="ja-JP" altLang="en-US" sz="2800" dirty="0"/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3857620" y="4286256"/>
            <a:ext cx="221457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ja-JP" sz="5400" dirty="0" smtClean="0"/>
              <a:t>Inform</a:t>
            </a:r>
            <a:endParaRPr kumimoji="1" lang="ja-JP" altLang="en-US" sz="5400" dirty="0"/>
          </a:p>
        </p:txBody>
      </p:sp>
      <p:pic>
        <p:nvPicPr>
          <p:cNvPr id="15" name="Picture 10" descr="http://blog-imgs-44.fc2.com/s/u/s/susiyuusilya/201101082303485d5.gif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1316" y="1458943"/>
            <a:ext cx="1525035" cy="16521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bakagazou.web.fc2.com/images/animal/49a28ab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3278" b="89988" l="9995" r="89951">
                        <a14:backgroundMark x1="69143" y1="75983" x2="69143" y2="75983"/>
                        <a14:backgroundMark x1="69470" y1="70560" x2="69470" y2="70560"/>
                        <a14:backgroundMark x1="74440" y1="77771" x2="74440" y2="77771"/>
                        <a14:backgroundMark x1="60513" y1="83552" x2="60513" y2="83552"/>
                        <a14:backgroundMark x1="60513" y1="82122" x2="60513" y2="8212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8277" y="2852936"/>
            <a:ext cx="4611266" cy="42258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livedoor.blogimg.jp/skkc_toronto/imgs/2/7/275c9b57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20589" y="692696"/>
            <a:ext cx="4392488" cy="3294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角丸四角形吹き出し 6"/>
          <p:cNvSpPr/>
          <p:nvPr/>
        </p:nvSpPr>
        <p:spPr>
          <a:xfrm>
            <a:off x="55115" y="170348"/>
            <a:ext cx="8058120" cy="1476744"/>
          </a:xfrm>
          <a:prstGeom prst="wedgeRoundRectCallout">
            <a:avLst>
              <a:gd name="adj1" fmla="val -12322"/>
              <a:gd name="adj2" fmla="val 80795"/>
              <a:gd name="adj3" fmla="val 16667"/>
            </a:avLst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ja-JP" sz="4800" dirty="0">
                <a:solidFill>
                  <a:srgbClr val="00B050"/>
                </a:solidFill>
              </a:rPr>
              <a:t>Thank you for </a:t>
            </a:r>
            <a:r>
              <a:rPr lang="en-US" altLang="ja-JP" sz="4800" dirty="0" smtClean="0">
                <a:solidFill>
                  <a:srgbClr val="00B050"/>
                </a:solidFill>
              </a:rPr>
              <a:t>listening</a:t>
            </a:r>
            <a:r>
              <a:rPr lang="ja-JP" altLang="en-US" sz="4800" dirty="0" smtClean="0">
                <a:solidFill>
                  <a:srgbClr val="00B050"/>
                </a:solidFill>
              </a:rPr>
              <a:t>★</a:t>
            </a:r>
            <a:endParaRPr kumimoji="1" lang="ja-JP" altLang="en-US" sz="4800" dirty="0">
              <a:solidFill>
                <a:srgbClr val="00B050"/>
              </a:solidFill>
            </a:endParaRPr>
          </a:p>
        </p:txBody>
      </p:sp>
      <p:pic>
        <p:nvPicPr>
          <p:cNvPr id="6" name="Picture 4" descr="http://bakagazou.web.fc2.com/images/animal/4f5b9b63.jp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0000" l="10000" r="90000">
                        <a14:backgroundMark x1="50630" y1="66559" x2="50630" y2="66559"/>
                        <a14:backgroundMark x1="47355" y1="64309" x2="47355" y2="64309"/>
                        <a14:backgroundMark x1="39547" y1="76206" x2="39547" y2="76206"/>
                        <a14:backgroundMark x1="34509" y1="77170" x2="34509" y2="7717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31287">
            <a:off x="829193" y="742790"/>
            <a:ext cx="9767897" cy="7651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70212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ボックス 1"/>
          <p:cNvSpPr txBox="1"/>
          <p:nvPr/>
        </p:nvSpPr>
        <p:spPr>
          <a:xfrm>
            <a:off x="971332" y="8158305"/>
            <a:ext cx="72246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ja-JP" altLang="en-US" dirty="0" smtClean="0"/>
              <a:t>敵「リザードン、火炎放射</a:t>
            </a:r>
            <a:r>
              <a:rPr kumimoji="1" lang="en-US" altLang="ja-JP" dirty="0" smtClean="0"/>
              <a:t>!!!</a:t>
            </a:r>
            <a:r>
              <a:rPr kumimoji="1" lang="ja-JP" altLang="en-US" dirty="0" smtClean="0"/>
              <a:t>」</a:t>
            </a:r>
            <a:endParaRPr kumimoji="1" lang="ja-JP" altLang="en-US" dirty="0"/>
          </a:p>
        </p:txBody>
      </p:sp>
      <p:sp>
        <p:nvSpPr>
          <p:cNvPr id="7" name="タイトル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8" name="コンテンツ プレースホルダー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kumimoji="1" lang="ja-JP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7531" y="-171400"/>
            <a:ext cx="7467600" cy="1143000"/>
          </a:xfrm>
        </p:spPr>
        <p:txBody>
          <a:bodyPr/>
          <a:lstStyle/>
          <a:p>
            <a:r>
              <a:rPr lang="en-US" altLang="ja-JP" dirty="0" smtClean="0">
                <a:solidFill>
                  <a:srgbClr val="FF3399"/>
                </a:solidFill>
              </a:rPr>
              <a:t>The fact of forest fire</a:t>
            </a:r>
            <a:endParaRPr kumimoji="1" lang="ja-JP" altLang="en-US" dirty="0">
              <a:solidFill>
                <a:srgbClr val="FF3399"/>
              </a:solidFill>
            </a:endParaRPr>
          </a:p>
        </p:txBody>
      </p:sp>
      <p:pic>
        <p:nvPicPr>
          <p:cNvPr id="3074" name="Picture 2" descr="http://photos.mongabay.com/10/0603aragao_fire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528" y="986586"/>
            <a:ext cx="5428584" cy="3851620"/>
          </a:xfrm>
          <a:prstGeom prst="rect">
            <a:avLst/>
          </a:prstGeom>
          <a:noFill/>
        </p:spPr>
      </p:pic>
      <p:sp>
        <p:nvSpPr>
          <p:cNvPr id="5" name="テキスト ボックス 4"/>
          <p:cNvSpPr txBox="1"/>
          <p:nvPr/>
        </p:nvSpPr>
        <p:spPr>
          <a:xfrm>
            <a:off x="5793669" y="3188732"/>
            <a:ext cx="326529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1600" dirty="0" smtClean="0">
                <a:solidFill>
                  <a:srgbClr val="FF0000"/>
                </a:solidFill>
              </a:rPr>
              <a:t>Red</a:t>
            </a:r>
            <a:r>
              <a:rPr lang="en-US" altLang="ja-JP" sz="1600" dirty="0" smtClean="0"/>
              <a:t>…Areas with deforestation and a fire increase </a:t>
            </a:r>
          </a:p>
          <a:p>
            <a:endParaRPr lang="en-US" altLang="ja-JP" sz="1600" dirty="0" smtClean="0"/>
          </a:p>
          <a:p>
            <a:r>
              <a:rPr lang="en-US" altLang="ja-JP" sz="1600" dirty="0" smtClean="0">
                <a:solidFill>
                  <a:srgbClr val="00B050"/>
                </a:solidFill>
              </a:rPr>
              <a:t>Green</a:t>
            </a:r>
            <a:r>
              <a:rPr lang="en-US" altLang="ja-JP" sz="1600" dirty="0" smtClean="0"/>
              <a:t>…Areas with  deforestation decrease however a fire increase</a:t>
            </a:r>
          </a:p>
          <a:p>
            <a:endParaRPr kumimoji="1" lang="ja-JP" altLang="en-US" dirty="0"/>
          </a:p>
        </p:txBody>
      </p:sp>
      <p:pic>
        <p:nvPicPr>
          <p:cNvPr id="1028" name="Picture 4" descr="http://cache5.amanaimages.com/cen3tzG4fTr7Gtw1PoeRer/0125901289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54256" y="203667"/>
            <a:ext cx="2744116" cy="29850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www.geocities.jp/hfms_903/spacejob/analog/07_12/yousei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0925" l="0" r="93122">
                        <a14:backgroundMark x1="14991" y1="54982" x2="14991" y2="54982"/>
                        <a14:backgroundMark x1="88183" y1="49466" x2="88183" y2="49466"/>
                        <a14:backgroundMark x1="77249" y1="63701" x2="77249" y2="6370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2396" y="646437"/>
            <a:ext cx="2447836" cy="24258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正方形/長方形 5"/>
          <p:cNvSpPr/>
          <p:nvPr/>
        </p:nvSpPr>
        <p:spPr>
          <a:xfrm rot="21254154">
            <a:off x="82258" y="5289740"/>
            <a:ext cx="9038226" cy="923330"/>
          </a:xfrm>
          <a:prstGeom prst="rect">
            <a:avLst/>
          </a:prstGeom>
          <a:solidFill>
            <a:srgbClr val="FF0000"/>
          </a:solidFill>
          <a:ln w="76200">
            <a:solidFill>
              <a:srgbClr val="FFC000"/>
            </a:solidFill>
          </a:ln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ja-JP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Forest is in danger!!</a:t>
            </a:r>
            <a:endParaRPr lang="ja-JP" alt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04179" y="32048"/>
            <a:ext cx="7467600" cy="1143000"/>
          </a:xfrm>
        </p:spPr>
        <p:txBody>
          <a:bodyPr>
            <a:normAutofit/>
          </a:bodyPr>
          <a:lstStyle/>
          <a:p>
            <a:r>
              <a:rPr kumimoji="1" lang="en-US" altLang="ja-JP" sz="4400" dirty="0" smtClean="0">
                <a:solidFill>
                  <a:srgbClr val="FF3399"/>
                </a:solidFill>
              </a:rPr>
              <a:t>Animals in the forest </a:t>
            </a:r>
            <a:endParaRPr kumimoji="1" lang="ja-JP" altLang="en-US" sz="4400" dirty="0">
              <a:solidFill>
                <a:srgbClr val="FF3399"/>
              </a:solidFill>
            </a:endParaRPr>
          </a:p>
        </p:txBody>
      </p:sp>
      <p:pic>
        <p:nvPicPr>
          <p:cNvPr id="1026" name="Picture 2" descr="猿の赤ちゃんオランウータン 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268760"/>
            <a:ext cx="2312736" cy="30574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t0.gstatic.com/images?q=tbn:ANd9GcQj_FMHseN_DIgkKkkjsSV80ZcTfXZ2oaieICbv15nucsajamslxGziuctWt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1904" y="1268760"/>
            <a:ext cx="2562225" cy="1781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nurse-express1.c.blog.so-net.ne.jp/_images/blog/_12c/nurse-express1/tiger.jpg?c=a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7474" y="3284984"/>
            <a:ext cx="4913309" cy="32109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t0.gstatic.com/images?q=tbn:ANd9GcQc9c7w33INO0ZF52m5DFXIrBewaZ1GNetZU_xHFB5V5VaQ7P0EKaoTwGvqpw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1259235"/>
            <a:ext cx="2543175" cy="1800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http://t0.gstatic.com/images?q=tbn:ANd9GcSDwnmyT60xue1mF51auGIbCtm35Nswt1jX9qkSUiTa_sDJvpivp0U5Toqh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509120"/>
            <a:ext cx="2619375" cy="17430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正方形/長方形 3"/>
          <p:cNvSpPr/>
          <p:nvPr/>
        </p:nvSpPr>
        <p:spPr>
          <a:xfrm rot="20921442">
            <a:off x="1405222" y="3582860"/>
            <a:ext cx="6135590" cy="923330"/>
          </a:xfrm>
          <a:prstGeom prst="rect">
            <a:avLst/>
          </a:prstGeom>
          <a:solidFill>
            <a:srgbClr val="FF0000"/>
          </a:solidFill>
          <a:ln w="57150">
            <a:solidFill>
              <a:srgbClr val="FFFF00"/>
            </a:solidFill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ja-JP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They </a:t>
            </a:r>
            <a:r>
              <a:rPr lang="en-US" altLang="ja-JP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Was dead.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://files.hangame.co.jp/blog/2011/45/1c294b60/06/09/35416123/1c294b60_1307607899546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100000" l="10000" r="100000">
                        <a14:foregroundMark x1="69667" y1="68667" x2="69667" y2="68667"/>
                        <a14:foregroundMark x1="98333" y1="82889" x2="98333" y2="82889"/>
                        <a14:foregroundMark x1="97333" y1="91111" x2="97333" y2="91111"/>
                        <a14:foregroundMark x1="76667" y1="94889" x2="76667" y2="94889"/>
                        <a14:foregroundMark x1="63833" y1="78000" x2="63833" y2="78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0859" y="1265360"/>
            <a:ext cx="7449406" cy="55870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雲形吹き出し 3"/>
          <p:cNvSpPr/>
          <p:nvPr/>
        </p:nvSpPr>
        <p:spPr>
          <a:xfrm>
            <a:off x="214861" y="188640"/>
            <a:ext cx="8485437" cy="4176464"/>
          </a:xfrm>
          <a:prstGeom prst="cloudCallout">
            <a:avLst>
              <a:gd name="adj1" fmla="val 14589"/>
              <a:gd name="adj2" fmla="val 65811"/>
            </a:avLst>
          </a:prstGeom>
          <a:ln w="63500">
            <a:solidFill>
              <a:srgbClr val="00B0F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929187" y="1250405"/>
            <a:ext cx="7056784" cy="4525963"/>
          </a:xfrm>
        </p:spPr>
        <p:txBody>
          <a:bodyPr>
            <a:normAutofit/>
          </a:bodyPr>
          <a:lstStyle/>
          <a:p>
            <a:pPr marL="36576" indent="0">
              <a:buNone/>
            </a:pPr>
            <a:r>
              <a:rPr lang="en-US" altLang="ja-JP" sz="4000" b="1" dirty="0" smtClean="0">
                <a:solidFill>
                  <a:schemeClr val="bg1"/>
                </a:solidFill>
              </a:rPr>
              <a:t>We </a:t>
            </a:r>
            <a:r>
              <a:rPr lang="en-US" altLang="ja-JP" sz="4000" b="1" dirty="0" smtClean="0">
                <a:solidFill>
                  <a:schemeClr val="bg1"/>
                </a:solidFill>
              </a:rPr>
              <a:t>should </a:t>
            </a:r>
            <a:r>
              <a:rPr lang="en-US" altLang="ja-JP" sz="4000" b="1" dirty="0" smtClean="0">
                <a:solidFill>
                  <a:srgbClr val="FF3399"/>
                </a:solidFill>
              </a:rPr>
              <a:t>protect forest.</a:t>
            </a:r>
          </a:p>
          <a:p>
            <a:pPr marL="36576" indent="0">
              <a:buNone/>
            </a:pPr>
            <a:r>
              <a:rPr lang="en-US" altLang="ja-JP" sz="4000" b="1" dirty="0" smtClean="0">
                <a:solidFill>
                  <a:schemeClr val="bg1"/>
                </a:solidFill>
              </a:rPr>
              <a:t>By the </a:t>
            </a:r>
            <a:r>
              <a:rPr lang="en-US" altLang="ja-JP" sz="4000" b="1" dirty="0" smtClean="0">
                <a:solidFill>
                  <a:schemeClr val="bg1"/>
                </a:solidFill>
              </a:rPr>
              <a:t>way, what </a:t>
            </a:r>
            <a:r>
              <a:rPr lang="en-US" altLang="ja-JP" sz="4000" b="1" dirty="0">
                <a:solidFill>
                  <a:schemeClr val="bg1"/>
                </a:solidFill>
              </a:rPr>
              <a:t>is </a:t>
            </a:r>
            <a:r>
              <a:rPr lang="en-US" altLang="ja-JP" sz="4000" b="1" dirty="0">
                <a:solidFill>
                  <a:srgbClr val="FF3399"/>
                </a:solidFill>
              </a:rPr>
              <a:t>cause</a:t>
            </a:r>
            <a:r>
              <a:rPr lang="en-US" altLang="ja-JP" sz="4000" b="1" dirty="0">
                <a:solidFill>
                  <a:schemeClr val="bg1"/>
                </a:solidFill>
              </a:rPr>
              <a:t> of this fearful </a:t>
            </a:r>
            <a:r>
              <a:rPr lang="en-US" altLang="ja-JP" sz="4000" b="1" dirty="0" smtClean="0">
                <a:solidFill>
                  <a:schemeClr val="bg1"/>
                </a:solidFill>
              </a:rPr>
              <a:t>forest fire</a:t>
            </a:r>
            <a:r>
              <a:rPr lang="en-US" altLang="ja-JP" sz="4000" b="1" dirty="0">
                <a:solidFill>
                  <a:schemeClr val="bg1"/>
                </a:solidFill>
              </a:rPr>
              <a:t>?</a:t>
            </a:r>
            <a:endParaRPr lang="en-US" altLang="ja-JP" sz="4000" b="1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672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http://t.pimg.jp/002/948/276/1/2948276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49778" y1="66402" x2="49778" y2="66402"/>
                        <a14:foregroundMark x1="62444" y1="64550" x2="62444" y2="64550"/>
                        <a14:foregroundMark x1="62000" y1="59524" x2="62000" y2="59524"/>
                        <a14:foregroundMark x1="36667" y1="58201" x2="36667" y2="5820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3979" y="2274568"/>
            <a:ext cx="5518988" cy="2271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41425" y="0"/>
            <a:ext cx="7467600" cy="1143000"/>
          </a:xfrm>
        </p:spPr>
        <p:txBody>
          <a:bodyPr/>
          <a:lstStyle/>
          <a:p>
            <a:r>
              <a:rPr lang="en-US" altLang="ja-JP" dirty="0" smtClean="0">
                <a:solidFill>
                  <a:srgbClr val="FF3399"/>
                </a:solidFill>
              </a:rPr>
              <a:t>Causes</a:t>
            </a:r>
            <a:endParaRPr kumimoji="1" lang="ja-JP" altLang="en-US" dirty="0">
              <a:solidFill>
                <a:srgbClr val="FF3399"/>
              </a:solidFill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92346" y="1018806"/>
            <a:ext cx="8784976" cy="1368151"/>
          </a:xfrm>
        </p:spPr>
        <p:txBody>
          <a:bodyPr>
            <a:normAutofit fontScale="77500" lnSpcReduction="20000"/>
          </a:bodyPr>
          <a:lstStyle/>
          <a:p>
            <a:r>
              <a:rPr lang="en-US" altLang="ja-JP" dirty="0" smtClean="0"/>
              <a:t>A fire </a:t>
            </a:r>
            <a:r>
              <a:rPr lang="en-US" altLang="ja-JP" dirty="0"/>
              <a:t>can happen by natural phenomena such as thunder</a:t>
            </a:r>
          </a:p>
          <a:p>
            <a:endParaRPr lang="en-US" altLang="ja-JP" dirty="0" smtClean="0"/>
          </a:p>
          <a:p>
            <a:r>
              <a:rPr lang="en-US" altLang="ja-JP" dirty="0" smtClean="0"/>
              <a:t>80</a:t>
            </a:r>
            <a:r>
              <a:rPr lang="en-US" altLang="ja-JP" dirty="0"/>
              <a:t>% of the whole </a:t>
            </a:r>
            <a:r>
              <a:rPr lang="en-US" altLang="ja-JP" dirty="0" smtClean="0"/>
              <a:t>is human </a:t>
            </a:r>
            <a:r>
              <a:rPr lang="en-US" altLang="ja-JP" dirty="0"/>
              <a:t>hands.</a:t>
            </a:r>
          </a:p>
          <a:p>
            <a:endParaRPr lang="ja-JP" altLang="en-US" dirty="0"/>
          </a:p>
        </p:txBody>
      </p:sp>
      <p:sp>
        <p:nvSpPr>
          <p:cNvPr id="5" name="円形吹き出し 4"/>
          <p:cNvSpPr/>
          <p:nvPr/>
        </p:nvSpPr>
        <p:spPr>
          <a:xfrm>
            <a:off x="5402524" y="2298968"/>
            <a:ext cx="3528392" cy="2183554"/>
          </a:xfrm>
          <a:prstGeom prst="wedgeEllipseCallout">
            <a:avLst>
              <a:gd name="adj1" fmla="val 25758"/>
              <a:gd name="adj2" fmla="val 6595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5631191" y="2786237"/>
            <a:ext cx="426940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ja-JP" sz="2800" b="1" dirty="0" smtClean="0">
                <a:solidFill>
                  <a:schemeClr val="bg1"/>
                </a:solidFill>
              </a:rPr>
              <a:t>It affects </a:t>
            </a:r>
            <a:r>
              <a:rPr lang="en-US" altLang="ja-JP" sz="2800" b="1" dirty="0" smtClean="0">
                <a:solidFill>
                  <a:schemeClr val="bg1"/>
                </a:solidFill>
              </a:rPr>
              <a:t>the</a:t>
            </a:r>
          </a:p>
          <a:p>
            <a:r>
              <a:rPr lang="en-US" altLang="ja-JP" sz="2800" b="1" dirty="0" smtClean="0">
                <a:solidFill>
                  <a:schemeClr val="bg1"/>
                </a:solidFill>
              </a:rPr>
              <a:t>Global</a:t>
            </a:r>
          </a:p>
          <a:p>
            <a:r>
              <a:rPr lang="en-US" altLang="ja-JP" sz="2800" b="1" dirty="0" smtClean="0">
                <a:solidFill>
                  <a:schemeClr val="bg1"/>
                </a:solidFill>
              </a:rPr>
              <a:t> </a:t>
            </a:r>
            <a:r>
              <a:rPr lang="en-US" altLang="ja-JP" sz="2800" b="1" dirty="0" smtClean="0">
                <a:solidFill>
                  <a:schemeClr val="bg1"/>
                </a:solidFill>
              </a:rPr>
              <a:t>environment!!!</a:t>
            </a:r>
            <a:endParaRPr kumimoji="1" lang="ja-JP" altLang="en-US" sz="2800" b="1" dirty="0">
              <a:solidFill>
                <a:schemeClr val="bg1"/>
              </a:solidFill>
            </a:endParaRPr>
          </a:p>
        </p:txBody>
      </p:sp>
      <p:pic>
        <p:nvPicPr>
          <p:cNvPr id="2054" name="Picture 6" descr="http://source-ore.up.d.seesaa.net/source-ore/image/kmnr.jpg?d=a5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505" b="100000" l="0" r="100000">
                        <a14:foregroundMark x1="57252" y1="20707" x2="57252" y2="20707"/>
                        <a14:foregroundMark x1="73282" y1="20707" x2="73282" y2="2070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7488" y="4072802"/>
            <a:ext cx="1876520" cy="28362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t2.gstatic.com/images?q=tbn:ANd9GcQXDd6-sebdJoOZmIDdyLgGyRE7TzuzrP_N-gdW45uy77FlgTFY7ZZRbfCD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42069" y1="36885" x2="42069" y2="36885"/>
                        <a14:foregroundMark x1="70345" y1="40574" x2="70345" y2="40574"/>
                        <a14:foregroundMark x1="79310" y1="38525" x2="79310" y2="3852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27" y="2349712"/>
            <a:ext cx="2679104" cy="4508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http://livedoor.2.blogimg.jp/doraemonblog/imgs/2/3/235f13c7.jpg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foregroundMark x1="42333" y1="21893" x2="42333" y2="21893"/>
                        <a14:foregroundMark x1="73000" y1="23077" x2="73000" y2="23077"/>
                        <a14:foregroundMark x1="64000" y1="21893" x2="64000" y2="21893"/>
                        <a14:foregroundMark x1="68000" y1="65680" x2="68000" y2="65680"/>
                        <a14:foregroundMark x1="68667" y1="69231" x2="68667" y2="69231"/>
                        <a14:foregroundMark x1="68333" y1="74556" x2="68333" y2="74556"/>
                        <a14:foregroundMark x1="65333" y1="72781" x2="65333" y2="72781"/>
                        <a14:foregroundMark x1="55667" y1="89941" x2="55667" y2="89941"/>
                        <a14:foregroundMark x1="58333" y1="88166" x2="58333" y2="88166"/>
                        <a14:foregroundMark x1="54667" y1="85207" x2="54667" y2="85207"/>
                        <a14:foregroundMark x1="61667" y1="89941" x2="61667" y2="89941"/>
                        <a14:foregroundMark x1="56333" y1="94675" x2="56333" y2="94675"/>
                        <a14:foregroundMark x1="4000" y1="88166" x2="4000" y2="88166"/>
                        <a14:foregroundMark x1="24667" y1="86982" x2="24667" y2="86982"/>
                        <a14:foregroundMark x1="32333" y1="88757" x2="32333" y2="88757"/>
                        <a14:foregroundMark x1="32333" y1="96450" x2="32333" y2="96450"/>
                        <a14:foregroundMark x1="24000" y1="95858" x2="24000" y2="95858"/>
                        <a14:foregroundMark x1="25667" y1="95858" x2="25667" y2="95858"/>
                        <a14:foregroundMark x1="30333" y1="96450" x2="30333" y2="96450"/>
                        <a14:foregroundMark x1="73000" y1="83432" x2="73000" y2="83432"/>
                        <a14:foregroundMark x1="70000" y1="89349" x2="70000" y2="89349"/>
                        <a14:foregroundMark x1="50667" y1="94083" x2="50667" y2="94083"/>
                        <a14:backgroundMark x1="11667" y1="72781" x2="11667" y2="72781"/>
                        <a14:backgroundMark x1="11667" y1="60355" x2="11667" y2="60355"/>
                        <a14:backgroundMark x1="15000" y1="73373" x2="15000" y2="73373"/>
                        <a14:backgroundMark x1="43333" y1="70414" x2="43333" y2="70414"/>
                        <a14:backgroundMark x1="43667" y1="59172" x2="43667" y2="59172"/>
                        <a14:backgroundMark x1="43333" y1="47929" x2="43333" y2="47929"/>
                        <a14:backgroundMark x1="44667" y1="40828" x2="44667" y2="40828"/>
                        <a14:backgroundMark x1="45333" y1="13018" x2="45333" y2="13018"/>
                        <a14:backgroundMark x1="95000" y1="43195" x2="95000" y2="43195"/>
                        <a14:backgroundMark x1="91333" y1="37278" x2="91333" y2="37278"/>
                        <a14:backgroundMark x1="91333" y1="39053" x2="91333" y2="39053"/>
                        <a14:backgroundMark x1="94667" y1="58580" x2="94667" y2="58580"/>
                        <a14:backgroundMark x1="91667" y1="71006" x2="91667" y2="71006"/>
                        <a14:backgroundMark x1="87333" y1="84615" x2="87333" y2="84615"/>
                        <a14:backgroundMark x1="76667" y1="88757" x2="76667" y2="88757"/>
                        <a14:backgroundMark x1="67000" y1="83432" x2="67000" y2="8343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4173615"/>
            <a:ext cx="4815667" cy="2712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7580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 smtClean="0">
                <a:solidFill>
                  <a:srgbClr val="FF3399"/>
                </a:solidFill>
              </a:rPr>
              <a:t>Effects</a:t>
            </a:r>
            <a:endParaRPr kumimoji="1" lang="ja-JP" altLang="en-US" dirty="0">
              <a:solidFill>
                <a:srgbClr val="FF3399"/>
              </a:solidFill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 smtClean="0"/>
              <a:t>Firewood damage</a:t>
            </a:r>
          </a:p>
          <a:p>
            <a:r>
              <a:rPr lang="en-US" altLang="ja-JP" dirty="0" smtClean="0"/>
              <a:t>Food damage</a:t>
            </a:r>
          </a:p>
          <a:p>
            <a:r>
              <a:rPr lang="en-US" altLang="ja-JP" dirty="0" smtClean="0"/>
              <a:t>Desertification</a:t>
            </a:r>
          </a:p>
          <a:p>
            <a:r>
              <a:rPr lang="en-US" altLang="ja-JP" dirty="0" smtClean="0"/>
              <a:t>CO2 fly into outer space</a:t>
            </a:r>
          </a:p>
          <a:p>
            <a:r>
              <a:rPr lang="en-US" altLang="ja-JP" dirty="0" smtClean="0"/>
              <a:t>Animals</a:t>
            </a:r>
          </a:p>
          <a:p>
            <a:endParaRPr kumimoji="1" lang="ja-JP" altLang="en-US" dirty="0"/>
          </a:p>
        </p:txBody>
      </p:sp>
      <p:pic>
        <p:nvPicPr>
          <p:cNvPr id="1032" name="Picture 8" descr="http://t0.gstatic.com/images?q=tbn:ANd9GcS5cM1FkxoK9rspCmbp17aIQzphwEKLAC6QDdJZXgNIGxgRlk69cmqwUzPQIw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3870" y="4077072"/>
            <a:ext cx="4184505" cy="23433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://yaplog.jp/cv/yomichirakashi/img/34/k2139733113_1_p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7368" y1="26291" x2="7368" y2="26291"/>
                        <a14:foregroundMark x1="18947" y1="63850" x2="18947" y2="63850"/>
                        <a14:foregroundMark x1="20000" y1="73239" x2="20000" y2="73239"/>
                        <a14:foregroundMark x1="13684" y1="81221" x2="13684" y2="8122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6983" y="908720"/>
            <a:ext cx="5081437" cy="2848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hergarden.img.jugem.jp/20080522_218356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831" b="100000" l="10000" r="90000">
                        <a14:backgroundMark x1="34000" y1="83989" x2="34000" y2="83989"/>
                        <a14:backgroundMark x1="24889" y1="83427" x2="24889" y2="83427"/>
                        <a14:backgroundMark x1="38444" y1="73596" x2="38444" y2="73596"/>
                        <a14:backgroundMark x1="62222" y1="88764" x2="62222" y2="88764"/>
                        <a14:backgroundMark x1="58222" y1="90169" x2="58222" y2="90169"/>
                        <a14:backgroundMark x1="71333" y1="81461" x2="71333" y2="8146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29294">
            <a:off x="477483" y="3644761"/>
            <a:ext cx="4054985" cy="3207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00939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7467600" cy="1143000"/>
          </a:xfrm>
        </p:spPr>
        <p:txBody>
          <a:bodyPr/>
          <a:lstStyle/>
          <a:p>
            <a:r>
              <a:rPr kumimoji="1" lang="en-US" altLang="ja-JP" dirty="0" smtClean="0">
                <a:solidFill>
                  <a:srgbClr val="FF3399"/>
                </a:solidFill>
              </a:rPr>
              <a:t>How to protect trees</a:t>
            </a:r>
            <a:endParaRPr kumimoji="1" lang="ja-JP" altLang="en-US" dirty="0">
              <a:solidFill>
                <a:srgbClr val="FF3399"/>
              </a:solidFill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251520" y="1340768"/>
            <a:ext cx="8892480" cy="4525963"/>
          </a:xfrm>
        </p:spPr>
        <p:txBody>
          <a:bodyPr/>
          <a:lstStyle/>
          <a:p>
            <a:pPr marL="36576" indent="0">
              <a:buNone/>
            </a:pPr>
            <a:r>
              <a:rPr lang="en-US" altLang="ja-JP" sz="2400" b="1" dirty="0" smtClean="0"/>
              <a:t>There </a:t>
            </a:r>
            <a:r>
              <a:rPr lang="en-US" altLang="ja-JP" sz="2400" b="1" dirty="0"/>
              <a:t>is no effective method of solving the problem of forest fire</a:t>
            </a:r>
            <a:r>
              <a:rPr lang="en-US" altLang="ja-JP" sz="2400" b="1" dirty="0" smtClean="0"/>
              <a:t>.</a:t>
            </a:r>
          </a:p>
          <a:p>
            <a:endParaRPr lang="en-US" altLang="ja-JP" sz="3200" b="1" dirty="0"/>
          </a:p>
          <a:p>
            <a:pPr marL="36576" indent="0">
              <a:buNone/>
            </a:pPr>
            <a:r>
              <a:rPr lang="en-US" altLang="ja-JP" sz="2400" b="1" dirty="0" smtClean="0"/>
              <a:t>However a artificial satellite is used for watching forest.</a:t>
            </a:r>
          </a:p>
          <a:p>
            <a:endParaRPr lang="en-US" altLang="ja-JP" sz="2800" b="1" dirty="0">
              <a:solidFill>
                <a:schemeClr val="bg1"/>
              </a:solidFill>
            </a:endParaRPr>
          </a:p>
          <a:p>
            <a:pPr marL="36576" indent="0">
              <a:buNone/>
            </a:pPr>
            <a:endParaRPr lang="en-US" altLang="ja-JP" sz="2800" b="1" dirty="0">
              <a:solidFill>
                <a:schemeClr val="bg1"/>
              </a:solidFill>
            </a:endParaRPr>
          </a:p>
        </p:txBody>
      </p:sp>
      <p:pic>
        <p:nvPicPr>
          <p:cNvPr id="3074" name="Picture 2" descr="http://anshin365.com/img/alsok-c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4" y="3179709"/>
            <a:ext cx="6559979" cy="36502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http://www.wallpaperlink.com/images/wallpaper/2008/0801/04356x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9961" r="8984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380678">
            <a:off x="3081527" y="5029320"/>
            <a:ext cx="3762755" cy="2822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 descr="http://www.photolibrary.jp/mhd5/img165/450-2010072719113960119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70" b="100000" l="1114" r="98886">
                        <a14:foregroundMark x1="34744" y1="59569" x2="34744" y2="59569"/>
                        <a14:foregroundMark x1="29621" y1="55795" x2="29621" y2="55795"/>
                        <a14:foregroundMark x1="32739" y1="53369" x2="32739" y2="53369"/>
                        <a14:foregroundMark x1="30735" y1="49596" x2="30735" y2="49596"/>
                        <a14:foregroundMark x1="36748" y1="64151" x2="36748" y2="64151"/>
                        <a14:foregroundMark x1="42539" y1="64420" x2="42539" y2="64420"/>
                        <a14:foregroundMark x1="28953" y1="64420" x2="28953" y2="64420"/>
                        <a14:foregroundMark x1="22494" y1="64960" x2="22494" y2="64960"/>
                        <a14:foregroundMark x1="26281" y1="71159" x2="26281" y2="71159"/>
                        <a14:foregroundMark x1="20490" y1="45013" x2="20490" y2="45013"/>
                        <a14:foregroundMark x1="12472" y1="43127" x2="12472" y2="43127"/>
                        <a14:foregroundMark x1="5122" y1="42588" x2="5122" y2="42588"/>
                        <a14:foregroundMark x1="53452" y1="63881" x2="53452" y2="63881"/>
                        <a14:foregroundMark x1="61693" y1="61995" x2="61693" y2="61995"/>
                        <a14:foregroundMark x1="67038" y1="59569" x2="67038" y2="59569"/>
                        <a14:foregroundMark x1="79733" y1="49865" x2="79733" y2="49865"/>
                        <a14:foregroundMark x1="73942" y1="53369" x2="73942" y2="53369"/>
                        <a14:foregroundMark x1="74833" y1="50943" x2="74833" y2="50943"/>
                        <a14:foregroundMark x1="79733" y1="45553" x2="79733" y2="45553"/>
                        <a14:foregroundMark x1="75724" y1="24259" x2="75724" y2="24259"/>
                        <a14:foregroundMark x1="90646" y1="46900" x2="90646" y2="46900"/>
                        <a14:foregroundMark x1="88864" y1="44474" x2="88864" y2="44474"/>
                        <a14:foregroundMark x1="74610" y1="39084" x2="74610" y2="39084"/>
                        <a14:foregroundMark x1="32294" y1="70081" x2="32294" y2="70081"/>
                        <a14:foregroundMark x1="37416" y1="70350" x2="37416" y2="703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390358"/>
            <a:ext cx="3691231" cy="30499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7708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0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>
                <a:solidFill>
                  <a:srgbClr val="FF3399"/>
                </a:solidFill>
              </a:rPr>
              <a:t>Another</a:t>
            </a:r>
            <a:endParaRPr kumimoji="1" lang="ja-JP" altLang="en-US" dirty="0">
              <a:solidFill>
                <a:srgbClr val="FF3399"/>
              </a:solidFill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 smtClean="0"/>
              <a:t>Burning off a field</a:t>
            </a:r>
            <a:endParaRPr kumimoji="1" lang="ja-JP" altLang="en-US" dirty="0"/>
          </a:p>
        </p:txBody>
      </p:sp>
      <p:pic>
        <p:nvPicPr>
          <p:cNvPr id="4098" name="Picture 2" descr="http://flowerillust.com/img/leaf/leaf-back0087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590" y="2204864"/>
            <a:ext cx="9179590" cy="4653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://us.123rf.com/400wm/400/400/mspurny/mspurny0709/mspurny070900031/1771370-computer-illustration-of-italian-ww2-flamethrower-tank-prototype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875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0" y="4293096"/>
            <a:ext cx="3810000" cy="2114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wonderfl.net/images/capture/a/ac/ac9e/ac9eb1a05a0af241a2a2c1aa2ffd9b6023a72313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75699" y1="68602" x2="75699" y2="68602"/>
                        <a14:foregroundMark x1="80860" y1="80430" x2="80860" y2="80430"/>
                        <a14:foregroundMark x1="80430" y1="72473" x2="80430" y2="72473"/>
                        <a14:backgroundMark x1="15699" y1="49032" x2="15699" y2="49032"/>
                        <a14:backgroundMark x1="21720" y1="39140" x2="21720" y2="39140"/>
                        <a14:backgroundMark x1="48172" y1="16129" x2="48172" y2="16129"/>
                        <a14:backgroundMark x1="37849" y1="12258" x2="37849" y2="12258"/>
                        <a14:backgroundMark x1="23226" y1="9892" x2="23226" y2="989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902081">
            <a:off x="118469" y="901752"/>
            <a:ext cx="4079505" cy="7259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8" descr="http://pic.nipic.com/2007-12-25/20071225145414295_2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590" y="0"/>
            <a:ext cx="9360118" cy="69229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雲形吹き出し 5"/>
          <p:cNvSpPr/>
          <p:nvPr/>
        </p:nvSpPr>
        <p:spPr>
          <a:xfrm>
            <a:off x="51205" y="404664"/>
            <a:ext cx="6553779" cy="4644103"/>
          </a:xfrm>
          <a:prstGeom prst="cloudCallout">
            <a:avLst>
              <a:gd name="adj1" fmla="val 58322"/>
              <a:gd name="adj2" fmla="val -20983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ja-JP" sz="3200" b="1" dirty="0">
                <a:solidFill>
                  <a:schemeClr val="bg1"/>
                </a:solidFill>
              </a:rPr>
              <a:t>But…this way is not </a:t>
            </a:r>
          </a:p>
          <a:p>
            <a:r>
              <a:rPr lang="en-US" altLang="ja-JP" sz="3200" b="1" dirty="0">
                <a:solidFill>
                  <a:schemeClr val="bg1"/>
                </a:solidFill>
              </a:rPr>
              <a:t>environmentally friendly. And maybe there is a fire…</a:t>
            </a:r>
          </a:p>
        </p:txBody>
      </p:sp>
      <p:pic>
        <p:nvPicPr>
          <p:cNvPr id="4104" name="Picture 8" descr="http://www.tssp.jp/upImages/0399_02_20070913120059.jpg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3000" b="100000" l="667" r="99000">
                        <a14:backgroundMark x1="35667" y1="37000" x2="35667" y2="37000"/>
                        <a14:backgroundMark x1="40000" y1="32000" x2="40000" y2="32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016981" flipH="1">
            <a:off x="5391779" y="692391"/>
            <a:ext cx="5538192" cy="553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5308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2.22222E-6 L -0.02882 -0.09908 L -0.05625 2.22222E-6 L -0.08524 -0.09908 L -0.11406 2.22222E-6 L -0.14115 -0.09908 L -0.17014 2.22222E-6 L -0.19757 -0.09908 L -0.22656 2.22222E-6 L -0.25538 -0.09908 L -0.28281 2.22222E-6 L -0.31181 -0.09908 L -0.33889 2.22222E-6 L -0.36771 -0.09908 L -0.3967 2.22222E-6 L -0.42413 -0.09908 L -0.45313 2.22222E-6 " pathEditMode="relative" rAng="10800000" ptsTypes="FFFFFFFFFFFFFFFFF">
                                      <p:cBhvr>
                                        <p:cTn id="6" dur="3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656" y="-495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www.inokuchi.net/p_win/images/33196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7683" l="0" r="90000">
                        <a14:foregroundMark x1="54333" y1="5882" x2="54333" y2="5882"/>
                        <a14:foregroundMark x1="45667" y1="5526" x2="45667" y2="5526"/>
                        <a14:foregroundMark x1="29667" y1="91087" x2="29667" y2="91087"/>
                        <a14:foregroundMark x1="71000" y1="11408" x2="71000" y2="1140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02824">
            <a:off x="6500427" y="1330736"/>
            <a:ext cx="2606435" cy="48740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0" y="332656"/>
            <a:ext cx="9152447" cy="1156990"/>
          </a:xfrm>
        </p:spPr>
        <p:txBody>
          <a:bodyPr>
            <a:normAutofit fontScale="90000"/>
          </a:bodyPr>
          <a:lstStyle/>
          <a:p>
            <a:r>
              <a:rPr lang="en-US" altLang="ja-JP" dirty="0" smtClean="0">
                <a:solidFill>
                  <a:srgbClr val="FF3399"/>
                </a:solidFill>
              </a:rPr>
              <a:t>We should protect tree by the forest fire.</a:t>
            </a:r>
            <a:endParaRPr kumimoji="1" lang="ja-JP" altLang="en-US" dirty="0">
              <a:solidFill>
                <a:srgbClr val="FF3399"/>
              </a:solidFill>
            </a:endParaRP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-43796" y="1268760"/>
            <a:ext cx="6992060" cy="4893061"/>
          </a:xfrm>
        </p:spPr>
        <p:txBody>
          <a:bodyPr>
            <a:normAutofit/>
          </a:bodyPr>
          <a:lstStyle/>
          <a:p>
            <a:endParaRPr lang="en-US" altLang="ja-JP" dirty="0"/>
          </a:p>
          <a:p>
            <a:r>
              <a:rPr lang="en-US" altLang="ja-JP" dirty="0" smtClean="0"/>
              <a:t>A</a:t>
            </a:r>
            <a:r>
              <a:rPr lang="en-US" altLang="ja-JP" dirty="0" smtClean="0"/>
              <a:t>ttention </a:t>
            </a:r>
            <a:r>
              <a:rPr lang="en-US" altLang="ja-JP" dirty="0"/>
              <a:t>to how to use fire</a:t>
            </a:r>
            <a:r>
              <a:rPr lang="en-US" altLang="ja-JP" dirty="0" smtClean="0"/>
              <a:t>.</a:t>
            </a:r>
          </a:p>
          <a:p>
            <a:endParaRPr lang="en-US" altLang="ja-JP" dirty="0"/>
          </a:p>
          <a:p>
            <a:r>
              <a:rPr lang="en-US" altLang="ja-JP" dirty="0"/>
              <a:t>R</a:t>
            </a:r>
            <a:r>
              <a:rPr lang="en-US" altLang="ja-JP" dirty="0" smtClean="0"/>
              <a:t>ecognize </a:t>
            </a:r>
            <a:r>
              <a:rPr lang="en-US" altLang="ja-JP" dirty="0"/>
              <a:t>the danger of fire</a:t>
            </a:r>
            <a:r>
              <a:rPr lang="en-US" altLang="ja-JP" dirty="0" smtClean="0"/>
              <a:t>.</a:t>
            </a:r>
          </a:p>
          <a:p>
            <a:endParaRPr lang="en-US" altLang="ja-JP" dirty="0"/>
          </a:p>
          <a:p>
            <a:r>
              <a:rPr lang="en-US" altLang="ja-JP" dirty="0" smtClean="0"/>
              <a:t>It </a:t>
            </a:r>
            <a:r>
              <a:rPr lang="en-US" altLang="ja-JP" dirty="0"/>
              <a:t>is important for us to understand the importance of forests and be more conscious </a:t>
            </a:r>
            <a:r>
              <a:rPr lang="en-US" altLang="ja-JP" dirty="0" smtClean="0"/>
              <a:t>of </a:t>
            </a:r>
            <a:r>
              <a:rPr lang="en-US" altLang="ja-JP" dirty="0"/>
              <a:t>fire </a:t>
            </a:r>
            <a:r>
              <a:rPr lang="en-US" altLang="ja-JP" dirty="0" smtClean="0"/>
              <a:t>prevention</a:t>
            </a:r>
            <a:r>
              <a:rPr lang="ja-JP" altLang="en-US" dirty="0"/>
              <a:t> </a:t>
            </a:r>
            <a:r>
              <a:rPr lang="en-US" altLang="ja-JP" dirty="0" smtClean="0"/>
              <a:t>!!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109408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テクノロジー">
  <a:themeElements>
    <a:clrScheme name="テクノロジー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テクノロジー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テクノロジー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629</TotalTime>
  <Words>196</Words>
  <Application>Microsoft Office PowerPoint</Application>
  <PresentationFormat>画面に合わせる (4:3)</PresentationFormat>
  <Paragraphs>46</Paragraphs>
  <Slides>11</Slides>
  <Notes>0</Notes>
  <HiddenSlides>1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11</vt:i4>
      </vt:variant>
    </vt:vector>
  </HeadingPairs>
  <TitlesOfParts>
    <vt:vector size="12" baseType="lpstr">
      <vt:lpstr>テクノロジー</vt:lpstr>
      <vt:lpstr>PowerPoint プレゼンテーション</vt:lpstr>
      <vt:lpstr>The fact of forest fire</vt:lpstr>
      <vt:lpstr>Animals in the forest </vt:lpstr>
      <vt:lpstr>PowerPoint プレゼンテーション</vt:lpstr>
      <vt:lpstr>Causes</vt:lpstr>
      <vt:lpstr>Effects</vt:lpstr>
      <vt:lpstr>How to protect trees</vt:lpstr>
      <vt:lpstr>Another</vt:lpstr>
      <vt:lpstr>We should protect tree by the forest fire.</vt:lpstr>
      <vt:lpstr>PowerPoint プレゼンテーション</vt:lpstr>
      <vt:lpstr>PowerPoint プレゼンテーション</vt:lpstr>
    </vt:vector>
  </TitlesOfParts>
  <Company>FJ-WORK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fsl</dc:creator>
  <cp:lastModifiedBy>FJ-USER</cp:lastModifiedBy>
  <cp:revision>44</cp:revision>
  <dcterms:created xsi:type="dcterms:W3CDTF">2012-12-14T03:21:09Z</dcterms:created>
  <dcterms:modified xsi:type="dcterms:W3CDTF">2013-01-11T11:37:13Z</dcterms:modified>
</cp:coreProperties>
</file>