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4" r:id="rId6"/>
    <p:sldId id="261" r:id="rId7"/>
    <p:sldId id="262" r:id="rId8"/>
    <p:sldId id="263" r:id="rId9"/>
    <p:sldId id="260"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7EF0"/>
    <a:srgbClr val="F7563B"/>
    <a:srgbClr val="66FFFF"/>
    <a:srgbClr val="FF3399"/>
    <a:srgbClr val="CC00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404" y="-5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19" name="フッター プレースホルダ 18"/>
          <p:cNvSpPr>
            <a:spLocks noGrp="1"/>
          </p:cNvSpPr>
          <p:nvPr>
            <p:ph type="ftr" sz="quarter" idx="11"/>
          </p:nvPr>
        </p:nvSpPr>
        <p:spPr/>
        <p:txBody>
          <a:bodyPr/>
          <a:lstStyle/>
          <a:p>
            <a:endParaRPr kumimoji="1" lang="ja-JP" altLang="en-US"/>
          </a:p>
        </p:txBody>
      </p:sp>
      <p:sp>
        <p:nvSpPr>
          <p:cNvPr id="27" name="スライド番号プレースホルダ 26"/>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8" name="スライド番号プレースホルダ 7"/>
          <p:cNvSpPr>
            <a:spLocks noGrp="1"/>
          </p:cNvSpPr>
          <p:nvPr>
            <p:ph type="sldNum" sz="quarter" idx="11"/>
          </p:nvPr>
        </p:nvSpPr>
        <p:spPr/>
        <p:txBody>
          <a:bodyPr/>
          <a:lstStyle/>
          <a:p>
            <a:fld id="{414963F1-2773-4F9B-B24E-B60AF0B19C4C}" type="slidenum">
              <a:rPr kumimoji="1" lang="ja-JP" altLang="en-US" smtClean="0"/>
              <a:t>‹#›</a:t>
            </a:fld>
            <a:endParaRPr kumimoji="1" lang="ja-JP" altLang="en-US"/>
          </a:p>
        </p:txBody>
      </p:sp>
      <p:sp>
        <p:nvSpPr>
          <p:cNvPr id="9" name="フッター プレースホルダ 8"/>
          <p:cNvSpPr>
            <a:spLocks noGrp="1"/>
          </p:cNvSpPr>
          <p:nvPr>
            <p:ph type="ftr" sz="quarter" idx="12"/>
          </p:nvPr>
        </p:nvSpPr>
        <p:spPr/>
        <p:txBody>
          <a:bodyPr/>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A9EF98E2-2B03-4323-8590-579C94843739}" type="datetimeFigureOut">
              <a:rPr kumimoji="1" lang="ja-JP" altLang="en-US" smtClean="0"/>
              <a:t>2012/12/24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a:xfrm>
            <a:off x="8156448" y="6422064"/>
            <a:ext cx="762000" cy="365125"/>
          </a:xfrm>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A9EF98E2-2B03-4323-8590-579C94843739}" type="datetimeFigureOut">
              <a:rPr kumimoji="1" lang="ja-JP" altLang="en-US" smtClean="0"/>
              <a:t>2012/12/24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14963F1-2773-4F9B-B24E-B60AF0B19C4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9EF98E2-2B03-4323-8590-579C94843739}" type="datetimeFigureOut">
              <a:rPr kumimoji="1" lang="ja-JP" altLang="en-US" smtClean="0"/>
              <a:t>2012/12/24</a:t>
            </a:fld>
            <a:endParaRPr kumimoji="1" lang="ja-JP" altLang="en-US"/>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14963F1-2773-4F9B-B24E-B60AF0B19C4C}" type="slidenum">
              <a:rPr kumimoji="1" lang="ja-JP" altLang="en-US" smtClean="0"/>
              <a:t>‹#›</a:t>
            </a:fld>
            <a:endParaRPr kumimoji="1" lang="ja-JP"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jpe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microsoft.com/office/2007/relationships/hdphoto" Target="../media/hdphoto3.wdp"/><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microsoft.com/office/2007/relationships/hdphoto" Target="../media/hdphoto4.wdp"/><Relationship Id="rId7"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5.png"/><Relationship Id="rId5" Type="http://schemas.microsoft.com/office/2007/relationships/hdphoto" Target="../media/hdphoto5.wdp"/><Relationship Id="rId4" Type="http://schemas.openxmlformats.org/officeDocument/2006/relationships/image" Target="../media/image14.png"/><Relationship Id="rId9"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571472" y="1500174"/>
            <a:ext cx="7072362" cy="1569660"/>
          </a:xfrm>
          <a:prstGeom prst="rect">
            <a:avLst/>
          </a:prstGeom>
          <a:noFill/>
        </p:spPr>
        <p:txBody>
          <a:bodyPr wrap="square" rtlCol="0">
            <a:spAutoFit/>
          </a:bodyPr>
          <a:lstStyle/>
          <a:p>
            <a:r>
              <a:rPr kumimoji="1" lang="en-US" altLang="ja-JP" sz="9600" dirty="0" smtClean="0">
                <a:solidFill>
                  <a:srgbClr val="FF3399"/>
                </a:solidFill>
              </a:rPr>
              <a:t>Forest</a:t>
            </a:r>
            <a:r>
              <a:rPr kumimoji="1" lang="ja-JP" altLang="en-US" sz="9600" dirty="0" smtClean="0">
                <a:solidFill>
                  <a:srgbClr val="FF3399"/>
                </a:solidFill>
              </a:rPr>
              <a:t>　</a:t>
            </a:r>
            <a:r>
              <a:rPr kumimoji="1" lang="en-US" altLang="ja-JP" sz="9600" dirty="0" smtClean="0">
                <a:solidFill>
                  <a:srgbClr val="FF3399"/>
                </a:solidFill>
              </a:rPr>
              <a:t>fire</a:t>
            </a:r>
            <a:endParaRPr kumimoji="1" lang="ja-JP" altLang="en-US" sz="9600" dirty="0">
              <a:solidFill>
                <a:srgbClr val="FF3399"/>
              </a:solidFill>
            </a:endParaRPr>
          </a:p>
        </p:txBody>
      </p:sp>
      <p:sp>
        <p:nvSpPr>
          <p:cNvPr id="8" name="テキスト ボックス 7"/>
          <p:cNvSpPr txBox="1"/>
          <p:nvPr/>
        </p:nvSpPr>
        <p:spPr>
          <a:xfrm>
            <a:off x="785786" y="4000505"/>
            <a:ext cx="2428892" cy="1846659"/>
          </a:xfrm>
          <a:prstGeom prst="rect">
            <a:avLst/>
          </a:prstGeom>
          <a:noFill/>
        </p:spPr>
        <p:txBody>
          <a:bodyPr wrap="square" rtlCol="0">
            <a:spAutoFit/>
          </a:bodyPr>
          <a:lstStyle/>
          <a:p>
            <a:endParaRPr kumimoji="1" lang="en-US" altLang="ja-JP" dirty="0" smtClean="0">
              <a:solidFill>
                <a:srgbClr val="66FFFF"/>
              </a:solidFill>
            </a:endParaRPr>
          </a:p>
          <a:p>
            <a:r>
              <a:rPr kumimoji="1" lang="en-US" altLang="ja-JP" sz="2000" dirty="0" smtClean="0">
                <a:solidFill>
                  <a:srgbClr val="66FFFF"/>
                </a:solidFill>
              </a:rPr>
              <a:t>Sato</a:t>
            </a:r>
            <a:r>
              <a:rPr kumimoji="1" lang="ja-JP" altLang="en-US" sz="2000" dirty="0" smtClean="0">
                <a:solidFill>
                  <a:srgbClr val="66FFFF"/>
                </a:solidFill>
              </a:rPr>
              <a:t>　</a:t>
            </a:r>
            <a:r>
              <a:rPr kumimoji="1" lang="en-US" altLang="ja-JP" sz="2000" dirty="0" err="1" smtClean="0">
                <a:solidFill>
                  <a:srgbClr val="66FFFF"/>
                </a:solidFill>
              </a:rPr>
              <a:t>Ayana</a:t>
            </a:r>
            <a:endParaRPr kumimoji="1" lang="en-US" altLang="ja-JP" sz="2000" dirty="0" smtClean="0">
              <a:solidFill>
                <a:srgbClr val="66FFFF"/>
              </a:solidFill>
            </a:endParaRPr>
          </a:p>
          <a:p>
            <a:r>
              <a:rPr kumimoji="1" lang="en-US" altLang="ja-JP" sz="2000" dirty="0" smtClean="0">
                <a:solidFill>
                  <a:srgbClr val="66FFFF"/>
                </a:solidFill>
              </a:rPr>
              <a:t>Sasaki</a:t>
            </a:r>
            <a:r>
              <a:rPr lang="ja-JP" altLang="en-US" sz="2000" dirty="0">
                <a:solidFill>
                  <a:srgbClr val="66FFFF"/>
                </a:solidFill>
              </a:rPr>
              <a:t>　</a:t>
            </a:r>
            <a:r>
              <a:rPr kumimoji="1" lang="en-US" altLang="ja-JP" sz="2000" dirty="0" err="1" smtClean="0">
                <a:solidFill>
                  <a:srgbClr val="66FFFF"/>
                </a:solidFill>
              </a:rPr>
              <a:t>Kitsuno</a:t>
            </a:r>
            <a:endParaRPr kumimoji="1" lang="en-US" altLang="ja-JP" sz="2000" dirty="0" smtClean="0">
              <a:solidFill>
                <a:srgbClr val="66FFFF"/>
              </a:solidFill>
            </a:endParaRPr>
          </a:p>
          <a:p>
            <a:r>
              <a:rPr kumimoji="1" lang="en-US" altLang="ja-JP" sz="2000" dirty="0" err="1" smtClean="0">
                <a:solidFill>
                  <a:srgbClr val="66FFFF"/>
                </a:solidFill>
              </a:rPr>
              <a:t>Toh</a:t>
            </a:r>
            <a:r>
              <a:rPr kumimoji="1" lang="ja-JP" altLang="en-US" sz="2000" dirty="0" smtClean="0">
                <a:solidFill>
                  <a:srgbClr val="66FFFF"/>
                </a:solidFill>
              </a:rPr>
              <a:t>　</a:t>
            </a:r>
            <a:r>
              <a:rPr kumimoji="1" lang="en-US" altLang="ja-JP" sz="2000" dirty="0" err="1" smtClean="0">
                <a:solidFill>
                  <a:srgbClr val="66FFFF"/>
                </a:solidFill>
              </a:rPr>
              <a:t>Suzuka</a:t>
            </a:r>
            <a:endParaRPr kumimoji="1" lang="en-US" altLang="ja-JP" sz="2000" dirty="0" smtClean="0">
              <a:solidFill>
                <a:srgbClr val="66FFFF"/>
              </a:solidFill>
            </a:endParaRPr>
          </a:p>
          <a:p>
            <a:endParaRPr kumimoji="1" lang="en-US" altLang="ja-JP" dirty="0" smtClean="0">
              <a:solidFill>
                <a:srgbClr val="66FFFF"/>
              </a:solidFill>
            </a:endParaRPr>
          </a:p>
          <a:p>
            <a:endParaRPr kumimoji="1" lang="ja-JP" altLang="en-US" dirty="0">
              <a:solidFill>
                <a:srgbClr val="66FFFF"/>
              </a:solidFill>
            </a:endParaRPr>
          </a:p>
        </p:txBody>
      </p:sp>
      <p:sp>
        <p:nvSpPr>
          <p:cNvPr id="9" name="テキスト ボックス 8"/>
          <p:cNvSpPr txBox="1"/>
          <p:nvPr/>
        </p:nvSpPr>
        <p:spPr>
          <a:xfrm>
            <a:off x="785786" y="3643314"/>
            <a:ext cx="2357454" cy="523220"/>
          </a:xfrm>
          <a:prstGeom prst="rect">
            <a:avLst/>
          </a:prstGeom>
          <a:noFill/>
        </p:spPr>
        <p:txBody>
          <a:bodyPr wrap="square" rtlCol="0">
            <a:spAutoFit/>
          </a:bodyPr>
          <a:lstStyle/>
          <a:p>
            <a:r>
              <a:rPr lang="ja-JP" altLang="en-US" sz="2800" smtClean="0"/>
              <a:t>＊</a:t>
            </a:r>
            <a:r>
              <a:rPr lang="en-US" altLang="ja-JP" sz="2800" dirty="0" smtClean="0"/>
              <a:t>member</a:t>
            </a:r>
            <a:r>
              <a:rPr lang="ja-JP" altLang="en-US" sz="2800" dirty="0" smtClean="0"/>
              <a:t>＊</a:t>
            </a:r>
            <a:endParaRPr kumimoji="1" lang="ja-JP" altLang="en-US" sz="2800" dirty="0"/>
          </a:p>
        </p:txBody>
      </p:sp>
      <p:sp>
        <p:nvSpPr>
          <p:cNvPr id="10" name="テキスト ボックス 9"/>
          <p:cNvSpPr txBox="1"/>
          <p:nvPr/>
        </p:nvSpPr>
        <p:spPr>
          <a:xfrm>
            <a:off x="3857620" y="4286256"/>
            <a:ext cx="2214578" cy="923330"/>
          </a:xfrm>
          <a:prstGeom prst="rect">
            <a:avLst/>
          </a:prstGeom>
          <a:noFill/>
        </p:spPr>
        <p:txBody>
          <a:bodyPr wrap="square" rtlCol="0">
            <a:spAutoFit/>
          </a:bodyPr>
          <a:lstStyle/>
          <a:p>
            <a:r>
              <a:rPr kumimoji="1" lang="en-US" altLang="ja-JP" sz="5400" dirty="0" smtClean="0"/>
              <a:t>Inform</a:t>
            </a:r>
            <a:endParaRPr kumimoji="1" lang="ja-JP" altLang="en-US" sz="5400" dirty="0"/>
          </a:p>
        </p:txBody>
      </p:sp>
      <p:pic>
        <p:nvPicPr>
          <p:cNvPr id="15" name="Picture 10" descr="http://blog-imgs-44.fc2.com/s/u/s/susiyuusilya/201101082303485d5.gif"/>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658056" y="1217077"/>
            <a:ext cx="1971556" cy="21358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endParaRPr kumimoji="1" lang="ja-JP" alt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4" y="3448"/>
            <a:ext cx="9144000" cy="6929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346006" y="5873694"/>
            <a:ext cx="7706222" cy="830997"/>
          </a:xfrm>
          <a:prstGeom prst="rect">
            <a:avLst/>
          </a:prstGeom>
          <a:noFill/>
        </p:spPr>
        <p:txBody>
          <a:bodyPr wrap="square" rtlCol="0">
            <a:spAutoFit/>
          </a:bodyPr>
          <a:lstStyle/>
          <a:p>
            <a:r>
              <a:rPr lang="ja-JP" altLang="en-US" sz="4800" b="1" dirty="0" smtClean="0">
                <a:solidFill>
                  <a:schemeClr val="bg1"/>
                </a:solidFill>
              </a:rPr>
              <a:t>敵「ﾘｻﾞｰﾄﾞﾝ火炎放射だ</a:t>
            </a:r>
            <a:r>
              <a:rPr lang="en-US" altLang="ja-JP" sz="4800" b="1" dirty="0" smtClean="0">
                <a:solidFill>
                  <a:schemeClr val="bg1"/>
                </a:solidFill>
              </a:rPr>
              <a:t>!!</a:t>
            </a:r>
            <a:r>
              <a:rPr lang="ja-JP" altLang="en-US" sz="4800" b="1" dirty="0" smtClean="0">
                <a:solidFill>
                  <a:schemeClr val="bg1"/>
                </a:solidFill>
              </a:rPr>
              <a:t>」</a:t>
            </a:r>
            <a:endParaRPr kumimoji="1" lang="ja-JP" altLang="en-US" sz="4800" b="1" dirty="0">
              <a:solidFill>
                <a:schemeClr val="bg1"/>
              </a:solidFill>
            </a:endParaRPr>
          </a:p>
        </p:txBody>
      </p:sp>
      <p:pic>
        <p:nvPicPr>
          <p:cNvPr id="1030" name="Picture 6" descr="http://wonderfl.net/images/capture/a/ac/ac9e/ac9eb1a05a0af241a2a2c1aa2ffd9b6023a72313.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99785" l="1075" r="100000">
                        <a14:foregroundMark x1="10323" y1="8172" x2="10323" y2="8172"/>
                        <a14:foregroundMark x1="13763" y1="12473" x2="13763" y2="12473"/>
                        <a14:foregroundMark x1="15269" y1="13118" x2="15269" y2="13118"/>
                        <a14:foregroundMark x1="17204" y1="13118" x2="17204" y2="13118"/>
                        <a14:foregroundMark x1="17419" y1="15484" x2="17419" y2="15484"/>
                        <a14:foregroundMark x1="23656" y1="18710" x2="23656" y2="18710"/>
                        <a14:foregroundMark x1="27742" y1="18065" x2="27742" y2="18065"/>
                      </a14:backgroundRemoval>
                    </a14:imgEffect>
                  </a14:imgLayer>
                </a14:imgProps>
              </a:ext>
              <a:ext uri="{28A0092B-C50C-407E-A947-70E740481C1C}">
                <a14:useLocalDpi xmlns:a14="http://schemas.microsoft.com/office/drawing/2010/main" val="0"/>
              </a:ext>
            </a:extLst>
          </a:blip>
          <a:srcRect/>
          <a:stretch>
            <a:fillRect/>
          </a:stretch>
        </p:blipFill>
        <p:spPr bwMode="auto">
          <a:xfrm rot="5400000">
            <a:off x="1143222" y="-854362"/>
            <a:ext cx="5369232" cy="8016732"/>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6084168" y="4293096"/>
            <a:ext cx="2376264" cy="2880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正方形/長方形 10"/>
          <p:cNvSpPr/>
          <p:nvPr/>
        </p:nvSpPr>
        <p:spPr>
          <a:xfrm>
            <a:off x="6372200" y="5013176"/>
            <a:ext cx="2448272" cy="20774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1032" name="Picture 8" descr="http://pic.nipic.com/2007-12-25/20071225145414295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896"/>
            <a:ext cx="9394978" cy="7146103"/>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rot="20880522">
            <a:off x="715660" y="2422337"/>
            <a:ext cx="7735988" cy="2308324"/>
          </a:xfrm>
          <a:prstGeom prst="rect">
            <a:avLst/>
          </a:prstGeom>
          <a:solidFill>
            <a:srgbClr val="FF0000"/>
          </a:solidFill>
          <a:ln w="57150">
            <a:solidFill>
              <a:srgbClr val="FFFF00"/>
            </a:solidFill>
          </a:ln>
        </p:spPr>
        <p:txBody>
          <a:bodyPr wrap="square" rtlCol="0">
            <a:spAutoFit/>
          </a:bodyPr>
          <a:lstStyle/>
          <a:p>
            <a:r>
              <a:rPr kumimoji="1" lang="en-US" altLang="ja-JP" sz="7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Fire is very </a:t>
            </a:r>
            <a:r>
              <a:rPr kumimoji="1" lang="ja-JP" altLang="en-US" sz="7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kumimoji="1" lang="en-US" altLang="ja-JP" sz="7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very SCARY!!</a:t>
            </a:r>
            <a:endParaRPr kumimoji="1" lang="ja-JP" altLang="en-US" sz="7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4" name="Picture 10" descr="http://blog-imgs-44.fc2.com/s/u/s/susiyuusilya/201101082303485d5.gif"/>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941168" y="3204696"/>
            <a:ext cx="1491962" cy="1616292"/>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971332" y="8158305"/>
            <a:ext cx="7224644" cy="369332"/>
          </a:xfrm>
          <a:prstGeom prst="rect">
            <a:avLst/>
          </a:prstGeom>
          <a:noFill/>
        </p:spPr>
        <p:txBody>
          <a:bodyPr wrap="square" rtlCol="0">
            <a:spAutoFit/>
          </a:bodyPr>
          <a:lstStyle/>
          <a:p>
            <a:r>
              <a:rPr kumimoji="1" lang="ja-JP" altLang="en-US" dirty="0" smtClean="0"/>
              <a:t>敵「リザードン、火炎放射</a:t>
            </a:r>
            <a:r>
              <a:rPr kumimoji="1" lang="en-US" altLang="ja-JP" dirty="0" smtClean="0"/>
              <a:t>!!!</a:t>
            </a:r>
            <a:r>
              <a:rPr kumimoji="1" lang="ja-JP" altLang="en-US" dirty="0" smtClean="0"/>
              <a:t>」</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strips(downLeft)">
                                      <p:cBhvr>
                                        <p:cTn id="12" dur="500"/>
                                        <p:tgtEl>
                                          <p:spTgt spid="1030"/>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1032"/>
                                        </p:tgtEl>
                                        <p:attrNameLst>
                                          <p:attrName>style.visibility</p:attrName>
                                        </p:attrNameLst>
                                      </p:cBhvr>
                                      <p:to>
                                        <p:strVal val="visible"/>
                                      </p:to>
                                    </p:set>
                                    <p:anim calcmode="lin" valueType="num">
                                      <p:cBhvr>
                                        <p:cTn id="33" dur="500" fill="hold"/>
                                        <p:tgtEl>
                                          <p:spTgt spid="1032"/>
                                        </p:tgtEl>
                                        <p:attrNameLst>
                                          <p:attrName>ppt_w</p:attrName>
                                        </p:attrNameLst>
                                      </p:cBhvr>
                                      <p:tavLst>
                                        <p:tav tm="0">
                                          <p:val>
                                            <p:fltVal val="0"/>
                                          </p:val>
                                        </p:tav>
                                        <p:tav tm="100000">
                                          <p:val>
                                            <p:strVal val="#ppt_w"/>
                                          </p:val>
                                        </p:tav>
                                      </p:tavLst>
                                    </p:anim>
                                    <p:anim calcmode="lin" valueType="num">
                                      <p:cBhvr>
                                        <p:cTn id="34" dur="500" fill="hold"/>
                                        <p:tgtEl>
                                          <p:spTgt spid="1032"/>
                                        </p:tgtEl>
                                        <p:attrNameLst>
                                          <p:attrName>ppt_h</p:attrName>
                                        </p:attrNameLst>
                                      </p:cBhvr>
                                      <p:tavLst>
                                        <p:tav tm="0">
                                          <p:val>
                                            <p:fltVal val="0"/>
                                          </p:val>
                                        </p:tav>
                                        <p:tav tm="100000">
                                          <p:val>
                                            <p:strVal val="#ppt_h"/>
                                          </p:val>
                                        </p:tav>
                                      </p:tavLst>
                                    </p:anim>
                                    <p:anim calcmode="lin" valueType="num">
                                      <p:cBhvr>
                                        <p:cTn id="35" dur="500" fill="hold"/>
                                        <p:tgtEl>
                                          <p:spTgt spid="1032"/>
                                        </p:tgtEl>
                                        <p:attrNameLst>
                                          <p:attrName>style.rotation</p:attrName>
                                        </p:attrNameLst>
                                      </p:cBhvr>
                                      <p:tavLst>
                                        <p:tav tm="0">
                                          <p:val>
                                            <p:fltVal val="360"/>
                                          </p:val>
                                        </p:tav>
                                        <p:tav tm="100000">
                                          <p:val>
                                            <p:fltVal val="0"/>
                                          </p:val>
                                        </p:tav>
                                      </p:tavLst>
                                    </p:anim>
                                    <p:animEffect transition="in" filter="fade">
                                      <p:cBhvr>
                                        <p:cTn id="36" dur="500"/>
                                        <p:tgtEl>
                                          <p:spTgt spid="1032"/>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1"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531" y="-171400"/>
            <a:ext cx="7467600" cy="1143000"/>
          </a:xfrm>
        </p:spPr>
        <p:txBody>
          <a:bodyPr/>
          <a:lstStyle/>
          <a:p>
            <a:r>
              <a:rPr lang="en-US" altLang="ja-JP" dirty="0" smtClean="0"/>
              <a:t>The fact of forest fire</a:t>
            </a:r>
            <a:endParaRPr kumimoji="1" lang="ja-JP" altLang="en-US" dirty="0"/>
          </a:p>
        </p:txBody>
      </p:sp>
      <p:pic>
        <p:nvPicPr>
          <p:cNvPr id="3074" name="Picture 2" descr="http://photos.mongabay.com/10/0603aragao_fire.jpg"/>
          <p:cNvPicPr>
            <a:picLocks noChangeAspect="1" noChangeArrowheads="1"/>
          </p:cNvPicPr>
          <p:nvPr/>
        </p:nvPicPr>
        <p:blipFill>
          <a:blip r:embed="rId2"/>
          <a:srcRect/>
          <a:stretch>
            <a:fillRect/>
          </a:stretch>
        </p:blipFill>
        <p:spPr bwMode="auto">
          <a:xfrm>
            <a:off x="293687" y="836712"/>
            <a:ext cx="5894309" cy="4182055"/>
          </a:xfrm>
          <a:prstGeom prst="rect">
            <a:avLst/>
          </a:prstGeom>
          <a:noFill/>
        </p:spPr>
      </p:pic>
      <p:sp>
        <p:nvSpPr>
          <p:cNvPr id="5" name="テキスト ボックス 4"/>
          <p:cNvSpPr txBox="1"/>
          <p:nvPr/>
        </p:nvSpPr>
        <p:spPr>
          <a:xfrm>
            <a:off x="6328711" y="2710443"/>
            <a:ext cx="2776148" cy="2308324"/>
          </a:xfrm>
          <a:prstGeom prst="rect">
            <a:avLst/>
          </a:prstGeom>
          <a:noFill/>
        </p:spPr>
        <p:txBody>
          <a:bodyPr wrap="square" rtlCol="0">
            <a:spAutoFit/>
          </a:bodyPr>
          <a:lstStyle/>
          <a:p>
            <a:r>
              <a:rPr lang="en-US" altLang="ja-JP" dirty="0" smtClean="0">
                <a:solidFill>
                  <a:srgbClr val="FF0000"/>
                </a:solidFill>
              </a:rPr>
              <a:t>Red</a:t>
            </a:r>
            <a:r>
              <a:rPr lang="en-US" altLang="ja-JP" dirty="0" smtClean="0"/>
              <a:t>…Areas with deforestation and a fire increase </a:t>
            </a:r>
          </a:p>
          <a:p>
            <a:endParaRPr lang="en-US" altLang="ja-JP" dirty="0" smtClean="0"/>
          </a:p>
          <a:p>
            <a:r>
              <a:rPr lang="en-US" altLang="ja-JP" dirty="0" smtClean="0">
                <a:solidFill>
                  <a:srgbClr val="00B050"/>
                </a:solidFill>
              </a:rPr>
              <a:t>Green</a:t>
            </a:r>
            <a:r>
              <a:rPr lang="en-US" altLang="ja-JP" dirty="0" smtClean="0"/>
              <a:t>…Areas with  deforestation decrease however a fire increase</a:t>
            </a:r>
          </a:p>
          <a:p>
            <a:endParaRPr kumimoji="1" lang="ja-JP" altLang="en-US" dirty="0"/>
          </a:p>
        </p:txBody>
      </p:sp>
      <p:sp>
        <p:nvSpPr>
          <p:cNvPr id="6" name="正方形/長方形 5"/>
          <p:cNvSpPr/>
          <p:nvPr/>
        </p:nvSpPr>
        <p:spPr>
          <a:xfrm rot="21254154">
            <a:off x="54802" y="5241152"/>
            <a:ext cx="9056454" cy="1107996"/>
          </a:xfrm>
          <a:prstGeom prst="rect">
            <a:avLst/>
          </a:prstGeom>
          <a:solidFill>
            <a:srgbClr val="FF0000"/>
          </a:solidFill>
          <a:ln w="76200">
            <a:solidFill>
              <a:srgbClr val="FFC000"/>
            </a:solidFill>
          </a:ln>
        </p:spPr>
        <p:txBody>
          <a:bodyPr wrap="none" lIns="91440" tIns="45720" rIns="91440" bIns="45720">
            <a:spAutoFit/>
          </a:bodyPr>
          <a:lstStyle/>
          <a:p>
            <a:pPr algn="ctr"/>
            <a:r>
              <a:rPr lang="en-US" altLang="ja-JP" sz="6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Many green zone!!</a:t>
            </a:r>
            <a:endParaRPr lang="ja-JP" altLang="en-US" sz="6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Animals in the forest </a:t>
            </a:r>
            <a:endParaRPr kumimoji="1" lang="ja-JP" altLang="en-US" dirty="0"/>
          </a:p>
        </p:txBody>
      </p:sp>
      <p:pic>
        <p:nvPicPr>
          <p:cNvPr id="1026" name="Picture 2" descr="猿の赤ちゃんオランウータン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2597274" cy="34335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0.gstatic.com/images?q=tbn:ANd9GcQj_FMHseN_DIgkKkkjsSV80ZcTfXZ2oaieICbv15nucsajamslxGziuctW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1484784"/>
            <a:ext cx="2562225" cy="17811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nurse-express1.c.blog.so-net.ne.jp/_images/blog/_12c/nurse-express1/tiger.jpg?c=a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3501008"/>
            <a:ext cx="4913309" cy="32109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0.gstatic.com/images?q=tbn:ANd9GcQc9c7w33INO0ZF52m5DFXIrBewaZ1GNetZU_xHFB5V5VaQ7P0EKaoTwGvqp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192" y="1465735"/>
            <a:ext cx="2543175" cy="1800225"/>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rot="20921442">
            <a:off x="435834" y="3099369"/>
            <a:ext cx="7956537" cy="923330"/>
          </a:xfrm>
          <a:prstGeom prst="rect">
            <a:avLst/>
          </a:prstGeom>
          <a:solidFill>
            <a:srgbClr val="FF0000"/>
          </a:solidFill>
          <a:ln w="57150">
            <a:solidFill>
              <a:srgbClr val="FFFF00"/>
            </a:solidFill>
          </a:ln>
        </p:spPr>
        <p:txBody>
          <a:bodyPr wrap="none" lIns="91440" tIns="45720" rIns="91440" bIns="45720">
            <a:spAutoFit/>
          </a:bodyPr>
          <a:lstStyle/>
          <a:p>
            <a:pPr algn="ctr"/>
            <a:r>
              <a:rPr lang="en-US" altLang="ja-JP"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They are very cute.</a:t>
            </a:r>
            <a:endParaRPr lang="ja-JP"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4" name="Picture 10" descr="http://080206.kazudiet.com/img/A320_058.jpg"/>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5718" b="91868" l="3812" r="96442"/>
                    </a14:imgEffect>
                  </a14:imgLayer>
                </a14:imgProps>
              </a:ext>
              <a:ext uri="{28A0092B-C50C-407E-A947-70E740481C1C}">
                <a14:useLocalDpi xmlns:a14="http://schemas.microsoft.com/office/drawing/2010/main" val="0"/>
              </a:ext>
            </a:extLst>
          </a:blip>
          <a:srcRect/>
          <a:stretch>
            <a:fillRect/>
          </a:stretch>
        </p:blipFill>
        <p:spPr bwMode="auto">
          <a:xfrm rot="1319251">
            <a:off x="757973" y="3023057"/>
            <a:ext cx="955900" cy="955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idx="1"/>
          </p:nvPr>
        </p:nvSpPr>
        <p:spPr>
          <a:xfrm>
            <a:off x="611560" y="2780928"/>
            <a:ext cx="8363272" cy="4525963"/>
          </a:xfrm>
        </p:spPr>
        <p:txBody>
          <a:bodyPr/>
          <a:lstStyle/>
          <a:p>
            <a:pPr marL="36576" indent="0">
              <a:buNone/>
            </a:pPr>
            <a:r>
              <a:rPr lang="en-US" altLang="ja-JP" dirty="0" smtClean="0"/>
              <a:t>We should protect forest.</a:t>
            </a:r>
          </a:p>
          <a:p>
            <a:pPr marL="36576" indent="0">
              <a:buNone/>
            </a:pPr>
            <a:r>
              <a:rPr lang="en-US" altLang="ja-JP" dirty="0" smtClean="0"/>
              <a:t>By the way, forest fire is bad for ourselves? </a:t>
            </a:r>
          </a:p>
          <a:p>
            <a:pPr marL="36576" indent="0">
              <a:buNone/>
            </a:pPr>
            <a:endParaRPr lang="en-US" altLang="ja-JP" dirty="0" smtClean="0"/>
          </a:p>
        </p:txBody>
      </p:sp>
    </p:spTree>
    <p:extLst>
      <p:ext uri="{BB962C8B-B14F-4D97-AF65-F5344CB8AC3E}">
        <p14:creationId xmlns:p14="http://schemas.microsoft.com/office/powerpoint/2010/main" val="100672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Effect of environment </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Firewood damage</a:t>
            </a:r>
          </a:p>
          <a:p>
            <a:r>
              <a:rPr lang="en-US" altLang="ja-JP" dirty="0" smtClean="0"/>
              <a:t>Food damage</a:t>
            </a:r>
          </a:p>
          <a:p>
            <a:r>
              <a:rPr lang="en-US" altLang="ja-JP" dirty="0" smtClean="0"/>
              <a:t>Desertification</a:t>
            </a:r>
          </a:p>
          <a:p>
            <a:r>
              <a:rPr lang="en-US" altLang="ja-JP" dirty="0" smtClean="0"/>
              <a:t>CO2 fly into outer space</a:t>
            </a:r>
          </a:p>
          <a:p>
            <a:pPr marL="36576" indent="0">
              <a:buNone/>
            </a:pPr>
            <a:r>
              <a:rPr lang="en-US" altLang="ja-JP" dirty="0" smtClean="0"/>
              <a:t> </a:t>
            </a:r>
          </a:p>
          <a:p>
            <a:endParaRPr kumimoji="1" lang="ja-JP" altLang="en-US" dirty="0"/>
          </a:p>
        </p:txBody>
      </p:sp>
      <p:sp>
        <p:nvSpPr>
          <p:cNvPr id="4" name="正方形/長方形 3"/>
          <p:cNvSpPr/>
          <p:nvPr/>
        </p:nvSpPr>
        <p:spPr>
          <a:xfrm>
            <a:off x="-5220072" y="-1251520"/>
            <a:ext cx="5220072" cy="8402300"/>
          </a:xfrm>
          <a:prstGeom prst="rect">
            <a:avLst/>
          </a:prstGeom>
        </p:spPr>
        <p:txBody>
          <a:bodyPr wrap="square">
            <a:spAutoFit/>
          </a:bodyPr>
          <a:lstStyle/>
          <a:p>
            <a:r>
              <a:rPr lang="ja-JP" altLang="en-US" sz="3600" dirty="0"/>
              <a:t>森林火災の影響は、建築用の木材や燃料としての薪、食物などの損傷だけでなく、火災による浮遊粒子状物質、</a:t>
            </a:r>
            <a:r>
              <a:rPr lang="en-US" altLang="ja-JP" sz="3600" dirty="0"/>
              <a:t>CO2</a:t>
            </a:r>
            <a:r>
              <a:rPr lang="ja-JP" altLang="en-US" sz="3600" dirty="0"/>
              <a:t>などの大気圏放出、土壌の流失による砂漠化の進展など、南欧で深刻な問題となっている。山火事現場近くの住人の声：「この数日間は、外出すれば喉や目が痛くなり窓を閉め切った部屋の中にも煙が入り込み家の中に居ても気分が悪くなります。」</a:t>
            </a:r>
            <a:endParaRPr lang="ja-JP" altLang="en-US" sz="3600" dirty="0"/>
          </a:p>
        </p:txBody>
      </p:sp>
      <p:pic>
        <p:nvPicPr>
          <p:cNvPr id="1032" name="Picture 8" descr="http://t0.gstatic.com/images?q=tbn:ANd9GcS5cM1FkxoK9rspCmbp17aIQzphwEKLAC6QDdJZXgNIGxgRlk69cmqwUzPQI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4332" y="3717032"/>
            <a:ext cx="5213190" cy="2919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0939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60648"/>
            <a:ext cx="7467600" cy="1143000"/>
          </a:xfrm>
        </p:spPr>
        <p:txBody>
          <a:bodyPr/>
          <a:lstStyle/>
          <a:p>
            <a:r>
              <a:rPr kumimoji="1" lang="en-US" altLang="ja-JP" dirty="0" smtClean="0"/>
              <a:t>Effect of human</a:t>
            </a:r>
            <a:endParaRPr kumimoji="1" lang="ja-JP" altLang="en-US" dirty="0"/>
          </a:p>
        </p:txBody>
      </p:sp>
      <p:sp>
        <p:nvSpPr>
          <p:cNvPr id="3" name="コンテンツ プレースホルダー 2"/>
          <p:cNvSpPr>
            <a:spLocks noGrp="1"/>
          </p:cNvSpPr>
          <p:nvPr>
            <p:ph idx="1"/>
          </p:nvPr>
        </p:nvSpPr>
        <p:spPr>
          <a:xfrm>
            <a:off x="395536" y="1566696"/>
            <a:ext cx="7467600" cy="4525963"/>
          </a:xfrm>
        </p:spPr>
        <p:txBody>
          <a:bodyPr/>
          <a:lstStyle/>
          <a:p>
            <a:r>
              <a:rPr kumimoji="1" lang="en-US" altLang="ja-JP" dirty="0" smtClean="0"/>
              <a:t>Damage caused </a:t>
            </a:r>
            <a:r>
              <a:rPr lang="en-US" altLang="ja-JP" dirty="0" smtClean="0"/>
              <a:t>by smoke</a:t>
            </a:r>
          </a:p>
          <a:p>
            <a:r>
              <a:rPr kumimoji="1" lang="en-US" altLang="ja-JP" dirty="0" smtClean="0"/>
              <a:t>Death</a:t>
            </a:r>
          </a:p>
          <a:p>
            <a:r>
              <a:rPr lang="en-US" altLang="ja-JP" dirty="0" smtClean="0"/>
              <a:t>A bad smell</a:t>
            </a:r>
          </a:p>
          <a:p>
            <a:endParaRPr kumimoji="1" lang="ja-JP" altLang="en-US" dirty="0"/>
          </a:p>
        </p:txBody>
      </p:sp>
      <p:sp>
        <p:nvSpPr>
          <p:cNvPr id="4" name="正方形/長方形 3"/>
          <p:cNvSpPr/>
          <p:nvPr/>
        </p:nvSpPr>
        <p:spPr>
          <a:xfrm>
            <a:off x="-5077072" y="1124744"/>
            <a:ext cx="4572000" cy="923330"/>
          </a:xfrm>
          <a:prstGeom prst="rect">
            <a:avLst/>
          </a:prstGeom>
        </p:spPr>
        <p:txBody>
          <a:bodyPr>
            <a:spAutoFit/>
          </a:bodyPr>
          <a:lstStyle/>
          <a:p>
            <a:r>
              <a:rPr lang="ja-JP" altLang="en-US" dirty="0"/>
              <a:t>一人ひとりが森林の大切さを認識し、防火意識を高めることが最も大切です。</a:t>
            </a:r>
            <a:br>
              <a:rPr lang="ja-JP" altLang="en-US" dirty="0"/>
            </a:br>
            <a:endParaRPr lang="ja-JP" altLang="en-US" dirty="0"/>
          </a:p>
        </p:txBody>
      </p:sp>
      <p:pic>
        <p:nvPicPr>
          <p:cNvPr id="3074" name="Picture 2" descr="http://img.4travel.jp/img/tcs/t/pict/lrg/24/92/44/lrg_24924446.jpg?201203301944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2564904"/>
            <a:ext cx="5027783" cy="3770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025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332656"/>
            <a:ext cx="6336704" cy="1156990"/>
          </a:xfrm>
        </p:spPr>
        <p:txBody>
          <a:bodyPr>
            <a:normAutofit fontScale="90000"/>
          </a:bodyPr>
          <a:lstStyle/>
          <a:p>
            <a:r>
              <a:rPr lang="en-US" altLang="ja-JP" dirty="0" smtClean="0"/>
              <a:t>We can do to protect tree by the forest fire.</a:t>
            </a:r>
            <a:endParaRPr kumimoji="1" lang="ja-JP" altLang="en-US" dirty="0"/>
          </a:p>
        </p:txBody>
      </p:sp>
      <p:sp>
        <p:nvSpPr>
          <p:cNvPr id="3" name="コンテンツ プレースホルダー 2"/>
          <p:cNvSpPr>
            <a:spLocks noGrp="1"/>
          </p:cNvSpPr>
          <p:nvPr>
            <p:ph idx="1"/>
          </p:nvPr>
        </p:nvSpPr>
        <p:spPr>
          <a:xfrm>
            <a:off x="0" y="1988840"/>
            <a:ext cx="7467600" cy="4525963"/>
          </a:xfrm>
        </p:spPr>
        <p:txBody>
          <a:bodyPr/>
          <a:lstStyle/>
          <a:p>
            <a:r>
              <a:rPr lang="en-US" altLang="ja-JP"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It is necessary to lead the public to a better understanding of forest fire. And we try desperately to prevent the fire from spreading</a:t>
            </a:r>
            <a:endParaRPr kumimoji="1" lang="ja-JP" altLang="en-US" dirty="0"/>
          </a:p>
        </p:txBody>
      </p:sp>
      <p:sp>
        <p:nvSpPr>
          <p:cNvPr id="5" name="正方形/長方形 4"/>
          <p:cNvSpPr/>
          <p:nvPr/>
        </p:nvSpPr>
        <p:spPr>
          <a:xfrm>
            <a:off x="-4580447" y="4869160"/>
            <a:ext cx="4572000" cy="2585323"/>
          </a:xfrm>
          <a:prstGeom prst="rect">
            <a:avLst/>
          </a:prstGeom>
        </p:spPr>
        <p:txBody>
          <a:bodyPr>
            <a:spAutoFit/>
          </a:bodyPr>
          <a:lstStyle/>
          <a:p>
            <a:r>
              <a:rPr lang="ja-JP" altLang="en-US" dirty="0"/>
              <a:t>森林火災の影響は、建築用の木材や燃料としての薪、食物などの損傷だけでなく、火災による浮遊粒子状物質、</a:t>
            </a:r>
            <a:r>
              <a:rPr lang="en-US" altLang="ja-JP" dirty="0"/>
              <a:t>CO2</a:t>
            </a:r>
            <a:r>
              <a:rPr lang="ja-JP" altLang="en-US" dirty="0"/>
              <a:t>などの大気圏放出、土壌の流失による砂漠化の進展など、南欧で深刻な問題となっている。山火事現場近くの住人の声：「この数日間は、外出すれば喉や目が痛くなり窓を閉め切った部屋の中にも煙が入り込み家の中に居ても気分が悪くなります。」</a:t>
            </a:r>
            <a:endParaRPr lang="ja-JP" altLang="en-US" dirty="0"/>
          </a:p>
        </p:txBody>
      </p:sp>
    </p:spTree>
    <p:extLst>
      <p:ext uri="{BB962C8B-B14F-4D97-AF65-F5344CB8AC3E}">
        <p14:creationId xmlns:p14="http://schemas.microsoft.com/office/powerpoint/2010/main" val="3109408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bakagazou.web.fc2.com/images/animal/49a28ab9.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3278" b="89988" l="9995" r="89951">
                        <a14:backgroundMark x1="69143" y1="75983" x2="69143" y2="75983"/>
                        <a14:backgroundMark x1="69470" y1="70560" x2="69470" y2="70560"/>
                        <a14:backgroundMark x1="74440" y1="77771" x2="74440" y2="77771"/>
                        <a14:backgroundMark x1="60513" y1="83552" x2="60513" y2="83552"/>
                        <a14:backgroundMark x1="60513" y1="82122" x2="60513" y2="82122"/>
                      </a14:backgroundRemoval>
                    </a14:imgEffect>
                  </a14:imgLayer>
                </a14:imgProps>
              </a:ext>
              <a:ext uri="{28A0092B-C50C-407E-A947-70E740481C1C}">
                <a14:useLocalDpi xmlns:a14="http://schemas.microsoft.com/office/drawing/2010/main" val="0"/>
              </a:ext>
            </a:extLst>
          </a:blip>
          <a:srcRect/>
          <a:stretch>
            <a:fillRect/>
          </a:stretch>
        </p:blipFill>
        <p:spPr bwMode="auto">
          <a:xfrm>
            <a:off x="395536" y="2924944"/>
            <a:ext cx="4611266" cy="42258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livedoor.blogimg.jp/skkc_toronto/imgs/2/7/275c9b57.jpg"/>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635896" y="1277761"/>
            <a:ext cx="4392488" cy="329436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256984"/>
            <a:ext cx="8503853" cy="6432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36" y="87423"/>
            <a:ext cx="8503853" cy="660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吹き出し 6"/>
          <p:cNvSpPr/>
          <p:nvPr/>
        </p:nvSpPr>
        <p:spPr>
          <a:xfrm>
            <a:off x="55115" y="170348"/>
            <a:ext cx="8058120" cy="1476744"/>
          </a:xfrm>
          <a:prstGeom prst="wedgeRoundRectCallout">
            <a:avLst>
              <a:gd name="adj1" fmla="val 28684"/>
              <a:gd name="adj2" fmla="val 108940"/>
              <a:gd name="adj3" fmla="val 16667"/>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800" dirty="0">
                <a:solidFill>
                  <a:srgbClr val="00B050"/>
                </a:solidFill>
              </a:rPr>
              <a:t>Thank you for </a:t>
            </a:r>
            <a:r>
              <a:rPr lang="en-US" altLang="ja-JP" sz="4800" dirty="0" smtClean="0">
                <a:solidFill>
                  <a:srgbClr val="00B050"/>
                </a:solidFill>
              </a:rPr>
              <a:t>listening</a:t>
            </a:r>
            <a:r>
              <a:rPr lang="ja-JP" altLang="en-US" sz="4800" dirty="0" smtClean="0">
                <a:solidFill>
                  <a:srgbClr val="00B050"/>
                </a:solidFill>
              </a:rPr>
              <a:t>★</a:t>
            </a:r>
            <a:endParaRPr kumimoji="1" lang="ja-JP" altLang="en-US" sz="4800" dirty="0">
              <a:solidFill>
                <a:srgbClr val="00B050"/>
              </a:solidFill>
            </a:endParaRPr>
          </a:p>
        </p:txBody>
      </p:sp>
      <p:pic>
        <p:nvPicPr>
          <p:cNvPr id="6" name="Picture 4" descr="http://bakagazou.web.fc2.com/images/animal/4f5b9b63.jpg"/>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10000" b="90000" l="10000" r="90000">
                        <a14:backgroundMark x1="50630" y1="66559" x2="50630" y2="66559"/>
                        <a14:backgroundMark x1="47355" y1="64309" x2="47355" y2="64309"/>
                        <a14:backgroundMark x1="39547" y1="76206" x2="39547" y2="76206"/>
                        <a14:backgroundMark x1="34509" y1="77170" x2="34509" y2="77170"/>
                      </a14:backgroundRemoval>
                    </a14:imgEffect>
                  </a14:imgLayer>
                </a14:imgProps>
              </a:ext>
              <a:ext uri="{28A0092B-C50C-407E-A947-70E740481C1C}">
                <a14:useLocalDpi xmlns:a14="http://schemas.microsoft.com/office/drawing/2010/main" val="0"/>
              </a:ext>
            </a:extLst>
          </a:blip>
          <a:srcRect/>
          <a:stretch>
            <a:fillRect/>
          </a:stretch>
        </p:blipFill>
        <p:spPr bwMode="auto">
          <a:xfrm>
            <a:off x="1403648" y="932415"/>
            <a:ext cx="9767897" cy="765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21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ppt_x"/>
                                          </p:val>
                                        </p:tav>
                                        <p:tav tm="100000">
                                          <p:val>
                                            <p:strVal val="#ppt_x"/>
                                          </p:val>
                                        </p:tav>
                                      </p:tavLst>
                                    </p:anim>
                                    <p:anim calcmode="lin" valueType="num">
                                      <p:cBhvr additive="base">
                                        <p:cTn id="14"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371</TotalTime>
  <Words>360</Words>
  <Application>Microsoft Office PowerPoint</Application>
  <PresentationFormat>画面に合わせる (4:3)</PresentationFormat>
  <Paragraphs>35</Paragraphs>
  <Slides>9</Slides>
  <Notes>0</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テクノロジー</vt:lpstr>
      <vt:lpstr>PowerPoint プレゼンテーション</vt:lpstr>
      <vt:lpstr>PowerPoint プレゼンテーション</vt:lpstr>
      <vt:lpstr>The fact of forest fire</vt:lpstr>
      <vt:lpstr>Animals in the forest </vt:lpstr>
      <vt:lpstr>PowerPoint プレゼンテーション</vt:lpstr>
      <vt:lpstr>Effect of environment </vt:lpstr>
      <vt:lpstr>Effect of human</vt:lpstr>
      <vt:lpstr>We can do to protect tree by the forest fire.</vt:lpstr>
      <vt:lpstr>PowerPoint プレゼンテーション</vt:lpstr>
    </vt:vector>
  </TitlesOfParts>
  <Company>FJ-WORK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fsl</dc:creator>
  <cp:lastModifiedBy>FJ-USER</cp:lastModifiedBy>
  <cp:revision>25</cp:revision>
  <dcterms:created xsi:type="dcterms:W3CDTF">2012-12-14T03:21:09Z</dcterms:created>
  <dcterms:modified xsi:type="dcterms:W3CDTF">2012-12-24T11:38:42Z</dcterms:modified>
</cp:coreProperties>
</file>