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pcnas01\share\1-1%20&#26862;&#26519;&#28187;&#23569;\WOOD%20PECKER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pcnas01\share\1-1%20&#26862;&#26519;&#28187;&#23569;\WOOD%20PECKER\Book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pcnas01\share\1-1%20&#26862;&#26519;&#28187;&#23569;\WOOD%20PECKER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/>
            </a:pPr>
            <a:r>
              <a:rPr lang="en-US" altLang="en-US"/>
              <a:t>The proportion of the total area of Luang Phabang to the size of field for slush-and-burn farming (%)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Sheet1!$K$24</c:f>
              <c:strCache>
                <c:ptCount val="1"/>
                <c:pt idx="0">
                  <c:v>The proportion of the total area of Luang Phabang to the size of field for slush-and-burn farming </c:v>
                </c:pt>
              </c:strCache>
            </c:strRef>
          </c:tx>
          <c:marker>
            <c:symbol val="none"/>
          </c:marker>
          <c:cat>
            <c:numRef>
              <c:f>Sheet1!$J$25:$J$32</c:f>
              <c:numCache>
                <c:formatCode>General</c:formatCode>
                <c:ptCount val="8"/>
                <c:pt idx="0">
                  <c:v>1970</c:v>
                </c:pt>
                <c:pt idx="1">
                  <c:v>1975</c:v>
                </c:pt>
                <c:pt idx="2">
                  <c:v>1980</c:v>
                </c:pt>
                <c:pt idx="3">
                  <c:v>1985</c:v>
                </c:pt>
                <c:pt idx="4">
                  <c:v>1990</c:v>
                </c:pt>
                <c:pt idx="5">
                  <c:v>1995</c:v>
                </c:pt>
                <c:pt idx="6">
                  <c:v>2000</c:v>
                </c:pt>
                <c:pt idx="7">
                  <c:v>2005</c:v>
                </c:pt>
              </c:numCache>
            </c:numRef>
          </c:cat>
          <c:val>
            <c:numRef>
              <c:f>Sheet1!$K$25:$K$32</c:f>
              <c:numCache>
                <c:formatCode>General</c:formatCode>
                <c:ptCount val="8"/>
                <c:pt idx="0">
                  <c:v>4.9000000000000004</c:v>
                </c:pt>
                <c:pt idx="1">
                  <c:v>5.3</c:v>
                </c:pt>
                <c:pt idx="2">
                  <c:v>5.5</c:v>
                </c:pt>
                <c:pt idx="3">
                  <c:v>5.9</c:v>
                </c:pt>
                <c:pt idx="4">
                  <c:v>6.9</c:v>
                </c:pt>
                <c:pt idx="5">
                  <c:v>9.1999999999999993</c:v>
                </c:pt>
                <c:pt idx="6">
                  <c:v>12</c:v>
                </c:pt>
                <c:pt idx="7">
                  <c:v>12.2</c:v>
                </c:pt>
              </c:numCache>
            </c:numRef>
          </c:val>
        </c:ser>
        <c:marker val="1"/>
        <c:axId val="128208256"/>
        <c:axId val="172434560"/>
      </c:lineChart>
      <c:catAx>
        <c:axId val="128208256"/>
        <c:scaling>
          <c:orientation val="minMax"/>
        </c:scaling>
        <c:axPos val="b"/>
        <c:numFmt formatCode="General" sourceLinked="1"/>
        <c:tickLblPos val="nextTo"/>
        <c:crossAx val="172434560"/>
        <c:crosses val="autoZero"/>
        <c:auto val="1"/>
        <c:lblAlgn val="ctr"/>
        <c:lblOffset val="100"/>
      </c:catAx>
      <c:valAx>
        <c:axId val="172434560"/>
        <c:scaling>
          <c:orientation val="minMax"/>
        </c:scaling>
        <c:axPos val="l"/>
        <c:majorGridlines/>
        <c:numFmt formatCode="General" sourceLinked="1"/>
        <c:tickLblPos val="nextTo"/>
        <c:crossAx val="128208256"/>
        <c:crosses val="autoZero"/>
        <c:crossBetween val="between"/>
      </c:valAx>
    </c:plotArea>
    <c:plotVisOnly val="1"/>
  </c:chart>
  <c:spPr>
    <a:solidFill>
      <a:prstClr val="white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/>
            </a:pPr>
            <a:r>
              <a:rPr lang="en-US" altLang="ja-JP"/>
              <a:t>The</a:t>
            </a:r>
            <a:r>
              <a:rPr lang="en-US" altLang="ja-JP" baseline="0"/>
              <a:t> change of the number of years to farm successively</a:t>
            </a:r>
            <a:endParaRPr lang="ja-JP" altLang="en-US"/>
          </a:p>
        </c:rich>
      </c:tx>
      <c:layout/>
    </c:title>
    <c:plotArea>
      <c:layout/>
      <c:barChart>
        <c:barDir val="col"/>
        <c:grouping val="percentStacked"/>
        <c:ser>
          <c:idx val="0"/>
          <c:order val="0"/>
          <c:tx>
            <c:strRef>
              <c:f>Sheet1!$J$42</c:f>
              <c:strCache>
                <c:ptCount val="1"/>
                <c:pt idx="0">
                  <c:v>1 year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cat>
            <c:numRef>
              <c:f>Sheet1!$I$43:$I$54</c:f>
              <c:numCache>
                <c:formatCode>General</c:formatCode>
                <c:ptCount val="12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</c:numCache>
            </c:numRef>
          </c:cat>
          <c:val>
            <c:numRef>
              <c:f>Sheet1!$J$43:$J$54</c:f>
              <c:numCache>
                <c:formatCode>General</c:formatCode>
                <c:ptCount val="12"/>
                <c:pt idx="0">
                  <c:v>73</c:v>
                </c:pt>
                <c:pt idx="1">
                  <c:v>72</c:v>
                </c:pt>
                <c:pt idx="2">
                  <c:v>70</c:v>
                </c:pt>
                <c:pt idx="3">
                  <c:v>70</c:v>
                </c:pt>
                <c:pt idx="4">
                  <c:v>71</c:v>
                </c:pt>
                <c:pt idx="5">
                  <c:v>84</c:v>
                </c:pt>
                <c:pt idx="6">
                  <c:v>79</c:v>
                </c:pt>
                <c:pt idx="7">
                  <c:v>85</c:v>
                </c:pt>
                <c:pt idx="8">
                  <c:v>93</c:v>
                </c:pt>
                <c:pt idx="9">
                  <c:v>68</c:v>
                </c:pt>
                <c:pt idx="10">
                  <c:v>84</c:v>
                </c:pt>
                <c:pt idx="11">
                  <c:v>85</c:v>
                </c:pt>
              </c:numCache>
            </c:numRef>
          </c:val>
        </c:ser>
        <c:ser>
          <c:idx val="1"/>
          <c:order val="1"/>
          <c:tx>
            <c:strRef>
              <c:f>Sheet1!$K$42</c:f>
              <c:strCache>
                <c:ptCount val="1"/>
                <c:pt idx="0">
                  <c:v>2 years</c:v>
                </c:pt>
              </c:strCache>
            </c:strRef>
          </c:tx>
          <c:spPr>
            <a:solidFill>
              <a:srgbClr val="829FF0"/>
            </a:solidFill>
            <a:ln>
              <a:solidFill>
                <a:prstClr val="white">
                  <a:lumMod val="75000"/>
                </a:prstClr>
              </a:solidFill>
            </a:ln>
          </c:spPr>
          <c:cat>
            <c:numRef>
              <c:f>Sheet1!$I$43:$I$54</c:f>
              <c:numCache>
                <c:formatCode>General</c:formatCode>
                <c:ptCount val="12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</c:numCache>
            </c:numRef>
          </c:cat>
          <c:val>
            <c:numRef>
              <c:f>Sheet1!$K$43:$K$54</c:f>
              <c:numCache>
                <c:formatCode>General</c:formatCode>
                <c:ptCount val="12"/>
                <c:pt idx="0">
                  <c:v>23</c:v>
                </c:pt>
                <c:pt idx="1">
                  <c:v>19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8</c:v>
                </c:pt>
                <c:pt idx="6">
                  <c:v>27</c:v>
                </c:pt>
                <c:pt idx="7">
                  <c:v>10</c:v>
                </c:pt>
                <c:pt idx="8">
                  <c:v>5</c:v>
                </c:pt>
                <c:pt idx="9">
                  <c:v>27</c:v>
                </c:pt>
                <c:pt idx="10">
                  <c:v>10</c:v>
                </c:pt>
                <c:pt idx="11">
                  <c:v>13</c:v>
                </c:pt>
              </c:numCache>
            </c:numRef>
          </c:val>
        </c:ser>
        <c:ser>
          <c:idx val="2"/>
          <c:order val="2"/>
          <c:tx>
            <c:strRef>
              <c:f>Sheet1!$L$42</c:f>
              <c:strCache>
                <c:ptCount val="1"/>
                <c:pt idx="0">
                  <c:v>3 years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prstClr val="white">
                  <a:lumMod val="75000"/>
                </a:prstClr>
              </a:solidFill>
            </a:ln>
          </c:spPr>
          <c:cat>
            <c:numRef>
              <c:f>Sheet1!$I$43:$I$54</c:f>
              <c:numCache>
                <c:formatCode>General</c:formatCode>
                <c:ptCount val="12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</c:numCache>
            </c:numRef>
          </c:cat>
          <c:val>
            <c:numRef>
              <c:f>Sheet1!$L$43:$L$54</c:f>
              <c:numCache>
                <c:formatCode>General</c:formatCode>
                <c:ptCount val="12"/>
                <c:pt idx="0">
                  <c:v>3</c:v>
                </c:pt>
                <c:pt idx="1">
                  <c:v>6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  <c:pt idx="9">
                  <c:v>3</c:v>
                </c:pt>
                <c:pt idx="10">
                  <c:v>4</c:v>
                </c:pt>
                <c:pt idx="11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Sheet1!$M$42</c:f>
              <c:strCache>
                <c:ptCount val="1"/>
                <c:pt idx="0">
                  <c:v>more than 4 years</c:v>
                </c:pt>
              </c:strCache>
            </c:strRef>
          </c:tx>
          <c:spPr>
            <a:solidFill>
              <a:schemeClr val="bg1"/>
            </a:solidFill>
            <a:ln>
              <a:solidFill>
                <a:prstClr val="white">
                  <a:lumMod val="75000"/>
                </a:prstClr>
              </a:solidFill>
            </a:ln>
          </c:spPr>
          <c:cat>
            <c:numRef>
              <c:f>Sheet1!$I$43:$I$54</c:f>
              <c:numCache>
                <c:formatCode>General</c:formatCode>
                <c:ptCount val="12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</c:numCache>
            </c:numRef>
          </c:cat>
          <c:val>
            <c:numRef>
              <c:f>Sheet1!$M$43:$M$54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gapWidth val="105"/>
        <c:overlap val="100"/>
        <c:axId val="130262144"/>
        <c:axId val="130263680"/>
      </c:barChart>
      <c:catAx>
        <c:axId val="130262144"/>
        <c:scaling>
          <c:orientation val="minMax"/>
        </c:scaling>
        <c:axPos val="b"/>
        <c:numFmt formatCode="General" sourceLinked="1"/>
        <c:majorTickMark val="none"/>
        <c:tickLblPos val="nextTo"/>
        <c:crossAx val="130263680"/>
        <c:crosses val="autoZero"/>
        <c:auto val="1"/>
        <c:lblAlgn val="ctr"/>
        <c:lblOffset val="100"/>
      </c:catAx>
      <c:valAx>
        <c:axId val="13026368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130262144"/>
        <c:crosses val="autoZero"/>
        <c:crossBetween val="between"/>
      </c:valAx>
      <c:spPr>
        <a:ln w="6350"/>
      </c:spPr>
    </c:plotArea>
    <c:legend>
      <c:legendPos val="r"/>
      <c:layout/>
    </c:legend>
    <c:plotVisOnly val="1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/>
            </a:pPr>
            <a:r>
              <a:rPr lang="en-US" altLang="ja-JP"/>
              <a:t>The</a:t>
            </a:r>
            <a:r>
              <a:rPr lang="en-US" altLang="ja-JP" baseline="0"/>
              <a:t> number of years that used field for SBM is returned back</a:t>
            </a:r>
            <a:endParaRPr lang="ja-JP" altLang="en-US"/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cat>
            <c:numRef>
              <c:f>Sheet1!$K$84:$K$95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</c:numCache>
            </c:numRef>
          </c:cat>
          <c:val>
            <c:numRef>
              <c:f>Sheet1!$L$84:$L$95</c:f>
              <c:numCache>
                <c:formatCode>General</c:formatCode>
                <c:ptCount val="12"/>
                <c:pt idx="0">
                  <c:v>5.6</c:v>
                </c:pt>
                <c:pt idx="1">
                  <c:v>8.1</c:v>
                </c:pt>
                <c:pt idx="2">
                  <c:v>17.7</c:v>
                </c:pt>
                <c:pt idx="3">
                  <c:v>20.100000000000001</c:v>
                </c:pt>
                <c:pt idx="4">
                  <c:v>12.6</c:v>
                </c:pt>
                <c:pt idx="5">
                  <c:v>4.2</c:v>
                </c:pt>
                <c:pt idx="6">
                  <c:v>12.3</c:v>
                </c:pt>
                <c:pt idx="7">
                  <c:v>3.7</c:v>
                </c:pt>
                <c:pt idx="8">
                  <c:v>1.9000000000000001</c:v>
                </c:pt>
                <c:pt idx="9">
                  <c:v>3.9</c:v>
                </c:pt>
                <c:pt idx="10">
                  <c:v>2.7</c:v>
                </c:pt>
                <c:pt idx="11">
                  <c:v>7.2</c:v>
                </c:pt>
              </c:numCache>
            </c:numRef>
          </c:val>
        </c:ser>
        <c:gapWidth val="55"/>
        <c:overlap val="100"/>
        <c:axId val="65599360"/>
        <c:axId val="65609728"/>
      </c:barChart>
      <c:catAx>
        <c:axId val="65599360"/>
        <c:scaling>
          <c:orientation val="minMax"/>
        </c:scaling>
        <c:axPos val="b"/>
        <c:numFmt formatCode="General" sourceLinked="1"/>
        <c:majorTickMark val="none"/>
        <c:tickLblPos val="nextTo"/>
        <c:crossAx val="65609728"/>
        <c:crosses val="autoZero"/>
        <c:auto val="1"/>
        <c:lblAlgn val="ctr"/>
        <c:lblOffset val="100"/>
      </c:catAx>
      <c:valAx>
        <c:axId val="6560972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5599360"/>
        <c:crosses val="autoZero"/>
        <c:crossBetween val="between"/>
      </c:valAx>
    </c:plotArea>
    <c:plotVisOnly val="1"/>
  </c:chart>
  <c:spPr>
    <a:solidFill>
      <a:schemeClr val="bg1"/>
    </a:soli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1CB76-1C02-416B-B6E4-7AECB08C2746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2F37E-94C8-42A9-9DAC-E9B5DF7DA1A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F37E-94C8-42A9-9DAC-E9B5DF7DA1A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4098E-E3C6-4F71-BBAE-5A473E83A3B4}" type="datetimeFigureOut">
              <a:rPr kumimoji="1" lang="ja-JP" altLang="en-US" smtClean="0"/>
              <a:pPr/>
              <a:t>2013/1/8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044DA-528E-4360-A328-C6FE067351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ikojuku.up.d.seesaa.net/eikojuku/image/yakihata2.jpg?d=a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eikojuku.up.d.seesaa.net/eikojuku/image/yakihata3.gif?d=a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正方形/長方形 2"/>
          <p:cNvSpPr/>
          <p:nvPr/>
        </p:nvSpPr>
        <p:spPr>
          <a:xfrm>
            <a:off x="571472" y="214290"/>
            <a:ext cx="7911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Slash-and-Burn Agriculture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 rot="979698">
            <a:off x="5101339" y="5391937"/>
            <a:ext cx="3993401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otumChe" pitchFamily="49" charset="-127"/>
                <a:ea typeface="DotumChe" pitchFamily="49" charset="-127"/>
              </a:rPr>
              <a:t>WOOD PECKER</a:t>
            </a:r>
            <a:endParaRPr lang="ja-JP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DotumChe" pitchFamily="49" charset="-127"/>
              <a:ea typeface="DotumChe" pitchFamily="49" charset="-127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5" name="正方形/長方形 4"/>
          <p:cNvSpPr/>
          <p:nvPr/>
        </p:nvSpPr>
        <p:spPr>
          <a:xfrm>
            <a:off x="4716016" y="476672"/>
            <a:ext cx="3951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ja-JP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The situation</a:t>
            </a:r>
          </a:p>
        </p:txBody>
      </p:sp>
      <p:graphicFrame>
        <p:nvGraphicFramePr>
          <p:cNvPr id="8" name="グラフ 7"/>
          <p:cNvGraphicFramePr/>
          <p:nvPr/>
        </p:nvGraphicFramePr>
        <p:xfrm>
          <a:off x="179512" y="14127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/>
          <p:cNvGraphicFramePr/>
          <p:nvPr/>
        </p:nvGraphicFramePr>
        <p:xfrm>
          <a:off x="5004048" y="3286125"/>
          <a:ext cx="4572000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グラフ 3"/>
          <p:cNvGraphicFramePr/>
          <p:nvPr/>
        </p:nvGraphicFramePr>
        <p:xfrm>
          <a:off x="683568" y="2420888"/>
          <a:ext cx="6300192" cy="4151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akihata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正方形/長方形 1"/>
          <p:cNvSpPr/>
          <p:nvPr/>
        </p:nvSpPr>
        <p:spPr>
          <a:xfrm>
            <a:off x="571472" y="1785926"/>
            <a:ext cx="3729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Alley Cropping?</a:t>
            </a:r>
            <a:endParaRPr lang="ja-JP" alt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28662" y="571480"/>
            <a:ext cx="3714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7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Solution</a:t>
            </a:r>
          </a:p>
        </p:txBody>
      </p:sp>
      <p:pic>
        <p:nvPicPr>
          <p:cNvPr id="5" name="Picture 4" descr="yakihata3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000504"/>
            <a:ext cx="3810000" cy="2381250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084537" y="2571744"/>
            <a:ext cx="50594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does Alley Cropping solve?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6143636" cy="6923285"/>
          </a:xfrm>
          <a:prstGeom prst="rect">
            <a:avLst/>
          </a:prstGeom>
          <a:noFill/>
        </p:spPr>
      </p:pic>
      <p:sp>
        <p:nvSpPr>
          <p:cNvPr id="5" name="正方形/長方形 4"/>
          <p:cNvSpPr/>
          <p:nvPr/>
        </p:nvSpPr>
        <p:spPr>
          <a:xfrm>
            <a:off x="5214910" y="0"/>
            <a:ext cx="39290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FAIRTRADE Certification Mark</a:t>
            </a:r>
            <a:endParaRPr lang="ja-JP" alt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71472" y="285728"/>
            <a:ext cx="3316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ja-JP" altLang="en-US" sz="5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www.fairtrade-jp.org/producers/images/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2686050" cy="1619251"/>
          </a:xfrm>
          <a:prstGeom prst="rect">
            <a:avLst/>
          </a:prstGeom>
          <a:noFill/>
        </p:spPr>
      </p:pic>
      <p:sp>
        <p:nvSpPr>
          <p:cNvPr id="7" name="正方形/長方形 6"/>
          <p:cNvSpPr/>
          <p:nvPr/>
        </p:nvSpPr>
        <p:spPr>
          <a:xfrm>
            <a:off x="2132771" y="1428736"/>
            <a:ext cx="43680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people</a:t>
            </a:r>
          </a:p>
          <a:p>
            <a:pPr algn="ctr"/>
            <a:r>
              <a:rPr lang="en-US" altLang="ja-JP" sz="54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the earth</a:t>
            </a:r>
            <a:endParaRPr lang="ja-JP" altLang="en-US" sz="5400" b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Picture 2" descr="http://www.fairtrade-jp.org/about_fairtrade/images/m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143380"/>
            <a:ext cx="2686050" cy="161925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70</Words>
  <Application>Microsoft Office PowerPoint</Application>
  <PresentationFormat>画面に合わせる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スライド 1</vt:lpstr>
      <vt:lpstr>スライド 2</vt:lpstr>
      <vt:lpstr>スライド 3</vt:lpstr>
      <vt:lpstr>スライド 4</vt:lpstr>
      <vt:lpstr>スライド 5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fsl</dc:creator>
  <cp:lastModifiedBy>user42</cp:lastModifiedBy>
  <cp:revision>32</cp:revision>
  <dcterms:created xsi:type="dcterms:W3CDTF">2012-11-06T05:59:41Z</dcterms:created>
  <dcterms:modified xsi:type="dcterms:W3CDTF">2013-01-08T09:19:08Z</dcterms:modified>
</cp:coreProperties>
</file>