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handoutMasterIdLst>
    <p:handoutMasterId r:id="rId21"/>
  </p:handoutMasterIdLst>
  <p:sldIdLst>
    <p:sldId id="263" r:id="rId3"/>
    <p:sldId id="260" r:id="rId4"/>
    <p:sldId id="265" r:id="rId5"/>
    <p:sldId id="264" r:id="rId6"/>
    <p:sldId id="259" r:id="rId7"/>
    <p:sldId id="257" r:id="rId8"/>
    <p:sldId id="261" r:id="rId9"/>
    <p:sldId id="269" r:id="rId10"/>
    <p:sldId id="271" r:id="rId11"/>
    <p:sldId id="272" r:id="rId12"/>
    <p:sldId id="270" r:id="rId13"/>
    <p:sldId id="273" r:id="rId14"/>
    <p:sldId id="274" r:id="rId15"/>
    <p:sldId id="266" r:id="rId16"/>
    <p:sldId id="275" r:id="rId17"/>
    <p:sldId id="267" r:id="rId18"/>
    <p:sldId id="276" r:id="rId19"/>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FCC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4524" autoAdjust="0"/>
  </p:normalViewPr>
  <p:slideViewPr>
    <p:cSldViewPr>
      <p:cViewPr varScale="1">
        <p:scale>
          <a:sx n="65" d="100"/>
          <a:sy n="65" d="100"/>
        </p:scale>
        <p:origin x="-13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474"/>
          </a:xfrm>
          <a:prstGeom prst="rect">
            <a:avLst/>
          </a:prstGeom>
        </p:spPr>
        <p:txBody>
          <a:bodyPr vert="horz" lIns="91440" tIns="45720" rIns="91440" bIns="45720" rtlCol="0"/>
          <a:lstStyle>
            <a:lvl1pPr algn="r">
              <a:defRPr sz="1200"/>
            </a:lvl1pPr>
          </a:lstStyle>
          <a:p>
            <a:fld id="{ED84852C-B13B-4175-9C64-3F03E88785FE}" type="datetimeFigureOut">
              <a:rPr kumimoji="1" lang="ja-JP" altLang="en-US" smtClean="0"/>
              <a:pPr/>
              <a:t>2012/12/22</a:t>
            </a:fld>
            <a:endParaRPr kumimoji="1" lang="ja-JP" altLang="en-US"/>
          </a:p>
        </p:txBody>
      </p:sp>
      <p:sp>
        <p:nvSpPr>
          <p:cNvPr id="4" name="フッター プレースホルダー 3"/>
          <p:cNvSpPr>
            <a:spLocks noGrp="1"/>
          </p:cNvSpPr>
          <p:nvPr>
            <p:ph type="ftr" sz="quarter" idx="2"/>
          </p:nvPr>
        </p:nvSpPr>
        <p:spPr>
          <a:xfrm>
            <a:off x="0" y="9374301"/>
            <a:ext cx="2918831" cy="493474"/>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4301"/>
            <a:ext cx="2918831" cy="493474"/>
          </a:xfrm>
          <a:prstGeom prst="rect">
            <a:avLst/>
          </a:prstGeom>
        </p:spPr>
        <p:txBody>
          <a:bodyPr vert="horz" lIns="91440" tIns="45720" rIns="91440" bIns="45720" rtlCol="0" anchor="b"/>
          <a:lstStyle>
            <a:lvl1pPr algn="r">
              <a:defRPr sz="1200"/>
            </a:lvl1pPr>
          </a:lstStyle>
          <a:p>
            <a:fld id="{FC88D40D-1073-4399-BF18-6F3B46002A4C}" type="slidenum">
              <a:rPr kumimoji="1" lang="ja-JP" altLang="en-US" smtClean="0"/>
              <a:pPr/>
              <a:t>‹#›</a:t>
            </a:fld>
            <a:endParaRPr kumimoji="1" lang="ja-JP" altLang="en-US"/>
          </a:p>
        </p:txBody>
      </p:sp>
    </p:spTree>
    <p:extLst>
      <p:ext uri="{BB962C8B-B14F-4D97-AF65-F5344CB8AC3E}">
        <p14:creationId xmlns:p14="http://schemas.microsoft.com/office/powerpoint/2010/main" val="358301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D6F31274-9740-48A3-8F6E-98F1E3B1908E}" type="datetimeFigureOut">
              <a:rPr kumimoji="1" lang="ja-JP" altLang="en-US" smtClean="0"/>
              <a:pPr/>
              <a:t>2012/12/22</a:t>
            </a:fld>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8007"/>
            <a:ext cx="5388610" cy="444127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D17E156F-8284-4F57-B02F-E3BB6D777CC3}" type="slidenum">
              <a:rPr kumimoji="1" lang="ja-JP" altLang="en-US" smtClean="0"/>
              <a:pPr/>
              <a:t>‹#›</a:t>
            </a:fld>
            <a:endParaRPr kumimoji="1" lang="ja-JP" altLang="en-US"/>
          </a:p>
        </p:txBody>
      </p:sp>
    </p:spTree>
    <p:extLst>
      <p:ext uri="{BB962C8B-B14F-4D97-AF65-F5344CB8AC3E}">
        <p14:creationId xmlns:p14="http://schemas.microsoft.com/office/powerpoint/2010/main" val="24132770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chemeClr val="tx1"/>
                </a:solidFill>
                <a:effectLst/>
                <a:latin typeface="arial"/>
              </a:rPr>
              <a:t>～ゆり～</a:t>
            </a:r>
            <a:endParaRPr lang="en-US" altLang="ja-JP" b="0" i="0" dirty="0" smtClean="0">
              <a:solidFill>
                <a:schemeClr val="tx1"/>
              </a:solidFill>
              <a:effectLst/>
              <a:latin typeface="arial"/>
            </a:endParaRPr>
          </a:p>
          <a:p>
            <a:endParaRPr lang="en-US" altLang="ja-JP" b="0" i="0" dirty="0" smtClean="0">
              <a:solidFill>
                <a:schemeClr val="tx1"/>
              </a:solidFill>
              <a:effectLst/>
              <a:latin typeface="arial"/>
            </a:endParaRPr>
          </a:p>
          <a:p>
            <a:r>
              <a:rPr lang="ja-JP" altLang="en-US" b="0" i="0" dirty="0" smtClean="0">
                <a:solidFill>
                  <a:schemeClr val="tx1"/>
                </a:solidFill>
                <a:effectLst/>
                <a:latin typeface="arial"/>
              </a:rPr>
              <a:t>みなさん、こんにちは。</a:t>
            </a:r>
            <a:r>
              <a:rPr lang="ja-JP" altLang="en-US" dirty="0" smtClean="0">
                <a:solidFill>
                  <a:schemeClr val="bg1">
                    <a:lumMod val="65000"/>
                  </a:schemeClr>
                </a:solidFill>
              </a:rPr>
              <a:t/>
            </a:r>
            <a:br>
              <a:rPr lang="ja-JP" altLang="en-US" dirty="0" smtClean="0">
                <a:solidFill>
                  <a:schemeClr val="bg1">
                    <a:lumMod val="65000"/>
                  </a:schemeClr>
                </a:solidFill>
              </a:rPr>
            </a:br>
            <a:r>
              <a:rPr lang="en-US" altLang="ja-JP" b="0" i="0" dirty="0" smtClean="0">
                <a:solidFill>
                  <a:srgbClr val="00FF00"/>
                </a:solidFill>
                <a:effectLst/>
                <a:latin typeface="arial"/>
              </a:rPr>
              <a:t>Hello everyone!</a:t>
            </a:r>
            <a:r>
              <a:rPr lang="en-US" altLang="ja-JP" dirty="0" smtClean="0"/>
              <a:t/>
            </a:r>
            <a:br>
              <a:rPr lang="en-US" altLang="ja-JP" dirty="0" smtClean="0"/>
            </a:br>
            <a:r>
              <a:rPr lang="ja-JP" altLang="en-US" b="0" i="0" dirty="0" smtClean="0">
                <a:solidFill>
                  <a:srgbClr val="000000"/>
                </a:solidFill>
                <a:effectLst/>
                <a:latin typeface="arial"/>
              </a:rPr>
              <a:t>自己紹介をします。私の名前は土肥由莉です。</a:t>
            </a:r>
            <a:r>
              <a:rPr lang="ja-JP" altLang="en-US" dirty="0" smtClean="0"/>
              <a:t/>
            </a:r>
            <a:br>
              <a:rPr lang="ja-JP" altLang="en-US" dirty="0" smtClean="0"/>
            </a:br>
            <a:r>
              <a:rPr lang="en-US" altLang="ja-JP" b="0" i="0" dirty="0" smtClean="0">
                <a:solidFill>
                  <a:srgbClr val="00FF00"/>
                </a:solidFill>
                <a:effectLst/>
                <a:latin typeface="arial"/>
              </a:rPr>
              <a:t>Let me introduce myself. My name is </a:t>
            </a:r>
            <a:r>
              <a:rPr lang="en-US" altLang="ja-JP" b="0" i="0" dirty="0" err="1" smtClean="0">
                <a:solidFill>
                  <a:srgbClr val="00FF00"/>
                </a:solidFill>
                <a:effectLst/>
                <a:latin typeface="arial"/>
              </a:rPr>
              <a:t>Dohi</a:t>
            </a:r>
            <a:r>
              <a:rPr lang="en-US" altLang="ja-JP" b="0" i="0" dirty="0" smtClean="0">
                <a:solidFill>
                  <a:srgbClr val="00FF00"/>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私の名前は中野志保です。</a:t>
            </a:r>
            <a:r>
              <a:rPr lang="ja-JP" altLang="en-US" dirty="0" smtClean="0"/>
              <a:t/>
            </a:r>
            <a:br>
              <a:rPr lang="ja-JP" altLang="en-US" dirty="0" smtClean="0"/>
            </a:br>
            <a:r>
              <a:rPr lang="en-US" altLang="ja-JP" b="0" i="0" dirty="0" smtClean="0">
                <a:solidFill>
                  <a:srgbClr val="A500FF"/>
                </a:solidFill>
                <a:effectLst/>
                <a:latin typeface="arial"/>
              </a:rPr>
              <a:t>My name is Shiho Nakano.</a:t>
            </a:r>
            <a:r>
              <a:rPr lang="en-US" altLang="ja-JP" dirty="0" smtClean="0"/>
              <a:t/>
            </a:r>
            <a:br>
              <a:rPr lang="en-US" altLang="ja-JP" dirty="0" smtClean="0"/>
            </a:br>
            <a:r>
              <a:rPr lang="ja-JP" altLang="en-US" b="0" i="0" dirty="0" smtClean="0">
                <a:solidFill>
                  <a:srgbClr val="000000"/>
                </a:solidFill>
                <a:effectLst/>
                <a:latin typeface="arial"/>
              </a:rPr>
              <a:t>私の名前は岸本</a:t>
            </a:r>
            <a:r>
              <a:rPr lang="ja-JP" altLang="en-US" b="0" i="0" dirty="0" err="1" smtClean="0">
                <a:solidFill>
                  <a:srgbClr val="000000"/>
                </a:solidFill>
                <a:effectLst/>
                <a:latin typeface="arial"/>
              </a:rPr>
              <a:t>れいなです</a:t>
            </a:r>
            <a:r>
              <a:rPr lang="ja-JP" altLang="en-US" b="0" i="0" dirty="0" smtClean="0">
                <a:solidFill>
                  <a:srgbClr val="000000"/>
                </a:solidFill>
                <a:effectLst/>
                <a:latin typeface="arial"/>
              </a:rPr>
              <a:t>。</a:t>
            </a:r>
            <a:r>
              <a:rPr lang="ja-JP" altLang="en-US" dirty="0" smtClean="0"/>
              <a:t/>
            </a:r>
            <a:br>
              <a:rPr lang="ja-JP" altLang="en-US" dirty="0" smtClean="0"/>
            </a:br>
            <a:r>
              <a:rPr lang="en-US" altLang="ja-JP" b="0" i="0" dirty="0" smtClean="0">
                <a:solidFill>
                  <a:srgbClr val="FF00FF"/>
                </a:solidFill>
                <a:effectLst/>
                <a:latin typeface="arial"/>
              </a:rPr>
              <a:t>My name is Reina </a:t>
            </a:r>
            <a:r>
              <a:rPr lang="en-US" altLang="ja-JP" b="0" i="0" dirty="0" err="1" smtClean="0">
                <a:solidFill>
                  <a:srgbClr val="FF00FF"/>
                </a:solidFill>
                <a:effectLst/>
                <a:latin typeface="arial"/>
              </a:rPr>
              <a:t>Kishimoto</a:t>
            </a:r>
            <a:r>
              <a:rPr lang="en-US" altLang="ja-JP" b="0" i="0" dirty="0" smtClean="0">
                <a:solidFill>
                  <a:srgbClr val="FF00FF"/>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私の名前は崎村</a:t>
            </a:r>
            <a:r>
              <a:rPr lang="ja-JP" altLang="en-US" b="0" i="0" dirty="0" err="1" smtClean="0">
                <a:solidFill>
                  <a:srgbClr val="000000"/>
                </a:solidFill>
                <a:effectLst/>
                <a:latin typeface="arial"/>
              </a:rPr>
              <a:t>ゆう</a:t>
            </a:r>
            <a:r>
              <a:rPr lang="ja-JP" altLang="en-US" b="0" i="0" dirty="0" smtClean="0">
                <a:solidFill>
                  <a:srgbClr val="000000"/>
                </a:solidFill>
                <a:effectLst/>
                <a:latin typeface="arial"/>
              </a:rPr>
              <a:t>なです。</a:t>
            </a:r>
            <a:r>
              <a:rPr lang="ja-JP" altLang="en-US" dirty="0" smtClean="0"/>
              <a:t/>
            </a:r>
            <a:br>
              <a:rPr lang="ja-JP" altLang="en-US" dirty="0" smtClean="0"/>
            </a:br>
            <a:r>
              <a:rPr lang="en-US" altLang="ja-JP" b="0" i="0" dirty="0" smtClean="0">
                <a:solidFill>
                  <a:srgbClr val="FF9F00"/>
                </a:solidFill>
                <a:effectLst/>
                <a:latin typeface="arial"/>
              </a:rPr>
              <a:t>My name is </a:t>
            </a:r>
            <a:r>
              <a:rPr lang="en-US" altLang="ja-JP" b="0" i="0" dirty="0" err="1" smtClean="0">
                <a:solidFill>
                  <a:srgbClr val="FF9F00"/>
                </a:solidFill>
                <a:effectLst/>
                <a:latin typeface="arial"/>
              </a:rPr>
              <a:t>Yuna</a:t>
            </a:r>
            <a:r>
              <a:rPr lang="en-US" altLang="ja-JP" b="0" i="0" dirty="0" smtClean="0">
                <a:solidFill>
                  <a:srgbClr val="FF9F00"/>
                </a:solidFill>
                <a:effectLst/>
                <a:latin typeface="arial"/>
              </a:rPr>
              <a:t> </a:t>
            </a:r>
            <a:r>
              <a:rPr lang="en-US" altLang="ja-JP" b="0" i="0" dirty="0" err="1" smtClean="0">
                <a:solidFill>
                  <a:srgbClr val="FF9F00"/>
                </a:solidFill>
                <a:effectLst/>
                <a:latin typeface="arial"/>
              </a:rPr>
              <a:t>Sakimura</a:t>
            </a:r>
            <a:r>
              <a:rPr lang="en-US" altLang="ja-JP" b="0" i="0" dirty="0" smtClean="0">
                <a:solidFill>
                  <a:srgbClr val="FF9F00"/>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私の名前は本田</a:t>
            </a:r>
            <a:r>
              <a:rPr lang="ja-JP" altLang="en-US" b="0" i="0" dirty="0" err="1" smtClean="0">
                <a:solidFill>
                  <a:srgbClr val="000000"/>
                </a:solidFill>
                <a:effectLst/>
                <a:latin typeface="arial"/>
              </a:rPr>
              <a:t>ま</a:t>
            </a:r>
            <a:r>
              <a:rPr lang="ja-JP" altLang="en-US" b="0" i="0" dirty="0" smtClean="0">
                <a:solidFill>
                  <a:srgbClr val="000000"/>
                </a:solidFill>
                <a:effectLst/>
                <a:latin typeface="arial"/>
              </a:rPr>
              <a:t>みです。</a:t>
            </a:r>
            <a:r>
              <a:rPr lang="ja-JP" altLang="en-US" dirty="0" smtClean="0"/>
              <a:t/>
            </a:r>
            <a:br>
              <a:rPr lang="ja-JP" altLang="en-US" dirty="0" smtClean="0"/>
            </a:br>
            <a:r>
              <a:rPr lang="en-US" altLang="ja-JP" b="0" i="0" dirty="0" smtClean="0">
                <a:solidFill>
                  <a:srgbClr val="FF0028"/>
                </a:solidFill>
                <a:effectLst/>
                <a:latin typeface="arial"/>
              </a:rPr>
              <a:t>My name is </a:t>
            </a:r>
            <a:r>
              <a:rPr lang="en-US" altLang="ja-JP" b="0" i="0" dirty="0" err="1" smtClean="0">
                <a:solidFill>
                  <a:srgbClr val="FF0028"/>
                </a:solidFill>
                <a:effectLst/>
                <a:latin typeface="arial"/>
              </a:rPr>
              <a:t>Mami</a:t>
            </a:r>
            <a:r>
              <a:rPr lang="en-US" altLang="ja-JP" b="0" i="0" dirty="0" smtClean="0">
                <a:solidFill>
                  <a:srgbClr val="FF0028"/>
                </a:solidFill>
                <a:effectLst/>
                <a:latin typeface="arial"/>
              </a:rPr>
              <a:t> Honda.</a:t>
            </a:r>
            <a:r>
              <a:rPr lang="en-US" altLang="ja-JP" dirty="0" smtClean="0"/>
              <a:t/>
            </a:r>
            <a:br>
              <a:rPr lang="en-US" altLang="ja-JP" dirty="0" smtClean="0"/>
            </a:br>
            <a:r>
              <a:rPr lang="ja-JP" altLang="en-US" b="0" i="0" dirty="0" smtClean="0">
                <a:solidFill>
                  <a:srgbClr val="000000"/>
                </a:solidFill>
                <a:effectLst/>
                <a:latin typeface="arial"/>
              </a:rPr>
              <a:t>私たちはフレッシュレモンです。</a:t>
            </a:r>
            <a:r>
              <a:rPr lang="ja-JP" altLang="en-US" dirty="0" smtClean="0"/>
              <a:t/>
            </a:r>
            <a:br>
              <a:rPr lang="ja-JP" altLang="en-US" dirty="0" smtClean="0"/>
            </a:br>
            <a:r>
              <a:rPr lang="en-US" altLang="ja-JP" b="0" i="0" dirty="0" smtClean="0">
                <a:solidFill>
                  <a:srgbClr val="00FF00"/>
                </a:solidFill>
                <a:effectLst/>
                <a:latin typeface="arial"/>
              </a:rPr>
              <a:t>The name of our group is "Fresh lemon".</a:t>
            </a:r>
            <a:r>
              <a:rPr lang="en-US" altLang="ja-JP" dirty="0" smtClean="0"/>
              <a:t/>
            </a:r>
            <a:br>
              <a:rPr lang="en-US" altLang="ja-JP" dirty="0" smtClean="0"/>
            </a:br>
            <a:r>
              <a:rPr lang="ja-JP" altLang="en-US" b="0" i="0" dirty="0" smtClean="0">
                <a:solidFill>
                  <a:srgbClr val="000000"/>
                </a:solidFill>
                <a:effectLst/>
                <a:latin typeface="arial"/>
              </a:rPr>
              <a:t>私たちは、木の減少とバイオ燃料についての発表を行います。</a:t>
            </a:r>
            <a:r>
              <a:rPr lang="ja-JP" altLang="en-US" dirty="0" smtClean="0"/>
              <a:t/>
            </a:r>
            <a:br>
              <a:rPr lang="ja-JP" altLang="en-US" dirty="0" smtClean="0"/>
            </a:br>
            <a:r>
              <a:rPr lang="en-US" altLang="ja-JP" b="0" i="0" dirty="0" smtClean="0">
                <a:solidFill>
                  <a:srgbClr val="00FF00"/>
                </a:solidFill>
                <a:effectLst/>
                <a:latin typeface="arial"/>
              </a:rPr>
              <a:t>We will talk to you about decreasing trees and biomass fuel.</a:t>
            </a:r>
            <a:r>
              <a:rPr lang="en-US" altLang="ja-JP" dirty="0" smtClean="0"/>
              <a:t/>
            </a:r>
            <a:br>
              <a:rPr lang="en-US" altLang="ja-JP" dirty="0" smtClean="0"/>
            </a:br>
            <a:r>
              <a:rPr lang="ja-JP" altLang="en-US" b="0" i="0" dirty="0" smtClean="0">
                <a:solidFill>
                  <a:srgbClr val="000000"/>
                </a:solidFill>
                <a:effectLst/>
                <a:latin typeface="arial"/>
              </a:rPr>
              <a:t>タイトルは”どちらが大切だろうか？”です。</a:t>
            </a:r>
            <a:r>
              <a:rPr lang="ja-JP" altLang="en-US" dirty="0" smtClean="0"/>
              <a:t/>
            </a:r>
            <a:br>
              <a:rPr lang="ja-JP" altLang="en-US" dirty="0" smtClean="0"/>
            </a:br>
            <a:r>
              <a:rPr lang="en-US" altLang="ja-JP" b="0" i="0" dirty="0" smtClean="0">
                <a:solidFill>
                  <a:srgbClr val="00FF00"/>
                </a:solidFill>
                <a:effectLst/>
                <a:latin typeface="arial"/>
              </a:rPr>
              <a:t>The title of our presentation is "Which is important?"</a:t>
            </a:r>
            <a:r>
              <a:rPr lang="en-US" altLang="ja-JP" dirty="0" smtClean="0"/>
              <a:t/>
            </a:r>
            <a:br>
              <a:rPr lang="en-US" altLang="ja-JP" dirty="0" smtClean="0"/>
            </a:br>
            <a:r>
              <a:rPr lang="ja-JP" altLang="en-US" b="0" i="0" dirty="0" smtClean="0">
                <a:solidFill>
                  <a:srgbClr val="000000"/>
                </a:solidFill>
                <a:effectLst/>
                <a:latin typeface="arial"/>
              </a:rPr>
              <a:t>私たちのプレゼンテーションは４つの構成からなっています。</a:t>
            </a:r>
            <a:r>
              <a:rPr lang="ja-JP" altLang="en-US" dirty="0" smtClean="0"/>
              <a:t/>
            </a:r>
            <a:br>
              <a:rPr lang="ja-JP" altLang="en-US" dirty="0" smtClean="0"/>
            </a:br>
            <a:r>
              <a:rPr lang="en-US" altLang="ja-JP" b="0" i="0" dirty="0" smtClean="0">
                <a:solidFill>
                  <a:srgbClr val="00FF00"/>
                </a:solidFill>
                <a:effectLst/>
                <a:latin typeface="arial"/>
              </a:rPr>
              <a:t>Our presentation consists of four parts.</a:t>
            </a:r>
            <a:r>
              <a:rPr lang="en-US" altLang="ja-JP" dirty="0" smtClean="0"/>
              <a:t/>
            </a:r>
            <a:br>
              <a:rPr lang="en-US" altLang="ja-JP" dirty="0" smtClean="0"/>
            </a:br>
            <a:r>
              <a:rPr lang="ja-JP" altLang="en-US" b="0" i="0" dirty="0" smtClean="0">
                <a:solidFill>
                  <a:srgbClr val="000000"/>
                </a:solidFill>
                <a:effectLst/>
                <a:latin typeface="arial"/>
              </a:rPr>
              <a:t>始めに木の現状とバイオ燃料とのかかわり、２番目にバイオ燃料のメリット・デメリット、３番目に木のメリット・デメリット、最後にまとめ、という順です。</a:t>
            </a:r>
            <a:r>
              <a:rPr lang="ja-JP" altLang="en-US" dirty="0" smtClean="0"/>
              <a:t/>
            </a:r>
            <a:br>
              <a:rPr lang="ja-JP" altLang="en-US" dirty="0" smtClean="0"/>
            </a:br>
            <a:r>
              <a:rPr lang="en-US" altLang="ja-JP" b="0" i="0" dirty="0" smtClean="0">
                <a:solidFill>
                  <a:srgbClr val="00FF00"/>
                </a:solidFill>
                <a:effectLst/>
                <a:latin typeface="arial"/>
              </a:rPr>
              <a:t>First, the facts of tree problems and connection of biomass fuel. Second, merits and demerits of biomass fuel. Third, merits and demerits of trees. Finally, the solution for the problem and conclusion.</a:t>
            </a:r>
            <a:r>
              <a:rPr lang="en-US" altLang="ja-JP" dirty="0" smtClean="0"/>
              <a:t/>
            </a:r>
            <a:br>
              <a:rPr lang="en-US" altLang="ja-JP" dirty="0" smtClean="0"/>
            </a:br>
            <a:r>
              <a:rPr lang="en-US" altLang="ja-JP" dirty="0" smtClean="0"/>
              <a:t/>
            </a:r>
            <a:br>
              <a:rPr lang="en-US" altLang="ja-JP" dirty="0" smtClean="0"/>
            </a:br>
            <a:r>
              <a:rPr lang="ja-JP" altLang="en-US" b="0" i="0" dirty="0" smtClean="0">
                <a:solidFill>
                  <a:srgbClr val="000000"/>
                </a:solidFill>
                <a:effectLst/>
                <a:latin typeface="arial"/>
              </a:rPr>
              <a:t>それでは始めに、減少している木についての説明から始めます。</a:t>
            </a:r>
            <a:r>
              <a:rPr lang="ja-JP" altLang="en-US" dirty="0" smtClean="0"/>
              <a:t/>
            </a:r>
            <a:br>
              <a:rPr lang="ja-JP" altLang="en-US" dirty="0" smtClean="0"/>
            </a:br>
            <a:r>
              <a:rPr lang="en-US" altLang="ja-JP" b="0" i="0" dirty="0" smtClean="0">
                <a:solidFill>
                  <a:srgbClr val="00FF00"/>
                </a:solidFill>
                <a:effectLst/>
                <a:latin typeface="arial"/>
              </a:rPr>
              <a:t>First of all, we will explain about the decreasing number of trees.</a:t>
            </a: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a:t>
            </a:fld>
            <a:endParaRPr kumimoji="1" lang="ja-JP" altLang="en-US"/>
          </a:p>
        </p:txBody>
      </p:sp>
    </p:spTree>
    <p:extLst>
      <p:ext uri="{BB962C8B-B14F-4D97-AF65-F5344CB8AC3E}">
        <p14:creationId xmlns:p14="http://schemas.microsoft.com/office/powerpoint/2010/main" val="3489478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b="0" i="0" dirty="0" smtClean="0">
                <a:solidFill>
                  <a:srgbClr val="000000"/>
                </a:solidFill>
                <a:effectLst/>
                <a:latin typeface="arial"/>
              </a:rPr>
              <a:t>～ゆうな～</a:t>
            </a:r>
            <a:endParaRPr lang="en-US" altLang="ja-JP" b="0" i="0" dirty="0" smtClean="0">
              <a:solidFill>
                <a:srgbClr val="000000"/>
              </a:solidFill>
              <a:effectLst/>
              <a:latin typeface="arial"/>
            </a:endParaRPr>
          </a:p>
          <a:p>
            <a:endParaRPr lang="en-US" altLang="ja-JP" b="0" i="0" dirty="0" smtClean="0">
              <a:solidFill>
                <a:srgbClr val="000000"/>
              </a:solidFill>
              <a:effectLst/>
              <a:latin typeface="arial"/>
            </a:endParaRPr>
          </a:p>
          <a:p>
            <a:r>
              <a:rPr lang="ja-JP" altLang="en-US" b="0" i="0" dirty="0" smtClean="0">
                <a:solidFill>
                  <a:srgbClr val="000000"/>
                </a:solidFill>
                <a:effectLst/>
                <a:latin typeface="arial"/>
              </a:rPr>
              <a:t>（ここからバイオ燃料のデメリットの紹介）　　バイオ燃料のデメリット</a:t>
            </a:r>
            <a:r>
              <a:rPr lang="ja-JP" altLang="en-US" dirty="0" smtClean="0"/>
              <a:t/>
            </a:r>
            <a:br>
              <a:rPr lang="ja-JP" altLang="en-US" dirty="0" smtClean="0"/>
            </a:br>
            <a:r>
              <a:rPr lang="en-US" altLang="ja-JP" b="0" i="0" dirty="0" smtClean="0">
                <a:solidFill>
                  <a:srgbClr val="FF9F00"/>
                </a:solidFill>
                <a:effectLst/>
                <a:latin typeface="arial"/>
              </a:rPr>
              <a:t>I will introduce the demerits of biomass fuels.</a:t>
            </a:r>
            <a:r>
              <a:rPr lang="en-US" altLang="ja-JP" dirty="0" smtClean="0"/>
              <a:t/>
            </a:r>
            <a:br>
              <a:rPr lang="en-US" altLang="ja-JP" dirty="0" smtClean="0"/>
            </a:br>
            <a:r>
              <a:rPr lang="ja-JP" altLang="en-US" b="0" i="0" dirty="0" smtClean="0">
                <a:solidFill>
                  <a:srgbClr val="000000"/>
                </a:solidFill>
                <a:effectLst/>
                <a:latin typeface="arial"/>
              </a:rPr>
              <a:t>バイオ燃料は原料が穀物であるため、穀物や穀物を必要とする食糧の価格が上がり、全体的に食料の減少・価格の高騰を引き起こします。</a:t>
            </a:r>
            <a:r>
              <a:rPr lang="ja-JP" altLang="en-US" dirty="0" smtClean="0"/>
              <a:t/>
            </a:r>
            <a:br>
              <a:rPr lang="ja-JP" altLang="en-US" dirty="0" smtClean="0"/>
            </a:br>
            <a:r>
              <a:rPr lang="en-US" altLang="ja-JP" b="0" i="0" dirty="0" smtClean="0">
                <a:solidFill>
                  <a:srgbClr val="FF9F00"/>
                </a:solidFill>
                <a:effectLst/>
                <a:latin typeface="arial"/>
              </a:rPr>
              <a:t>Prices of the food which needs grain and grain raise because biomass fuels is made from cereals.</a:t>
            </a:r>
            <a:r>
              <a:rPr lang="en-US" altLang="ja-JP" dirty="0" smtClean="0"/>
              <a:t/>
            </a:r>
            <a:br>
              <a:rPr lang="en-US" altLang="ja-JP" dirty="0" smtClean="0"/>
            </a:br>
            <a:r>
              <a:rPr lang="en-US" altLang="ja-JP" b="0" i="0" dirty="0" smtClean="0">
                <a:solidFill>
                  <a:srgbClr val="FF9F00"/>
                </a:solidFill>
                <a:effectLst/>
                <a:latin typeface="arial"/>
              </a:rPr>
              <a:t>Overall it causes a smaller amount of food and rapid increase of price.</a:t>
            </a:r>
            <a:r>
              <a:rPr lang="en-US" altLang="ja-JP" dirty="0" smtClean="0"/>
              <a:t/>
            </a:r>
            <a:br>
              <a:rPr lang="en-US" altLang="ja-JP" dirty="0" smtClean="0"/>
            </a:br>
            <a:r>
              <a:rPr lang="ja-JP" altLang="en-US" b="0" i="0" dirty="0" smtClean="0">
                <a:solidFill>
                  <a:srgbClr val="000000"/>
                </a:solidFill>
                <a:effectLst/>
                <a:latin typeface="arial"/>
              </a:rPr>
              <a:t>これは、今人口爆発と言われる世の中にとって大きな影響を及ぼすだろう。</a:t>
            </a:r>
            <a:r>
              <a:rPr lang="ja-JP" altLang="en-US" dirty="0" smtClean="0"/>
              <a:t/>
            </a:r>
            <a:br>
              <a:rPr lang="ja-JP" altLang="en-US" dirty="0" smtClean="0"/>
            </a:br>
            <a:r>
              <a:rPr lang="en-US" altLang="ja-JP" b="0" i="0" dirty="0" smtClean="0">
                <a:solidFill>
                  <a:srgbClr val="FF9F00"/>
                </a:solidFill>
                <a:effectLst/>
                <a:latin typeface="arial"/>
              </a:rPr>
              <a:t>This will influence the world where a population boom is </a:t>
            </a:r>
            <a:r>
              <a:rPr lang="en-US" altLang="ja-JP" b="0" i="0" dirty="0" err="1" smtClean="0">
                <a:solidFill>
                  <a:srgbClr val="FF9F00"/>
                </a:solidFill>
                <a:effectLst/>
                <a:latin typeface="arial"/>
              </a:rPr>
              <a:t>occuring</a:t>
            </a:r>
            <a:r>
              <a:rPr lang="en-US" altLang="ja-JP" b="0" i="0" dirty="0" smtClean="0">
                <a:solidFill>
                  <a:srgbClr val="FF9F00"/>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また、バイオ燃料は広大な土地を必要とするため、森林を伐採していきます。</a:t>
            </a:r>
            <a:r>
              <a:rPr lang="ja-JP" altLang="en-US" dirty="0" smtClean="0"/>
              <a:t/>
            </a:r>
            <a:br>
              <a:rPr lang="ja-JP" altLang="en-US" dirty="0" smtClean="0"/>
            </a:br>
            <a:r>
              <a:rPr lang="en-US" altLang="ja-JP" b="0" i="0" dirty="0" smtClean="0">
                <a:solidFill>
                  <a:srgbClr val="FF9F00"/>
                </a:solidFill>
                <a:effectLst/>
                <a:latin typeface="arial"/>
              </a:rPr>
              <a:t>On the other hand, humans cut down forests since Biomass fuel needs a large scale of land.</a:t>
            </a:r>
            <a:r>
              <a:rPr lang="en-US" altLang="ja-JP" dirty="0" smtClean="0"/>
              <a:t/>
            </a:r>
            <a:br>
              <a:rPr lang="en-US" altLang="ja-JP" dirty="0" smtClean="0"/>
            </a:br>
            <a:r>
              <a:rPr lang="en-US" altLang="ja-JP" b="0" i="0" dirty="0" smtClean="0">
                <a:solidFill>
                  <a:srgbClr val="FF9F00"/>
                </a:solidFill>
                <a:effectLst/>
                <a:latin typeface="arial"/>
              </a:rPr>
              <a:t>And ecosystems are destroyed.</a:t>
            </a:r>
            <a:r>
              <a:rPr lang="en-US" altLang="ja-JP" dirty="0" smtClean="0"/>
              <a:t/>
            </a:r>
            <a:br>
              <a:rPr lang="en-US" altLang="ja-JP" dirty="0" smtClean="0"/>
            </a:br>
            <a:r>
              <a:rPr lang="ja-JP" altLang="en-US" b="0" i="0" dirty="0" smtClean="0">
                <a:solidFill>
                  <a:srgbClr val="000000"/>
                </a:solidFill>
                <a:effectLst/>
                <a:latin typeface="arial"/>
              </a:rPr>
              <a:t>すると、生態系が破壊し、いきものが多く減ります。</a:t>
            </a:r>
            <a:r>
              <a:rPr lang="ja-JP" altLang="en-US" dirty="0" smtClean="0"/>
              <a:t/>
            </a:r>
            <a:br>
              <a:rPr lang="ja-JP" altLang="en-US" dirty="0" smtClean="0"/>
            </a:br>
            <a:r>
              <a:rPr lang="en-US" altLang="ja-JP" b="0" i="0" dirty="0" smtClean="0">
                <a:solidFill>
                  <a:srgbClr val="FF9F00"/>
                </a:solidFill>
                <a:effectLst/>
                <a:latin typeface="arial"/>
              </a:rPr>
              <a:t>This leads to destruction of the ecosystem and disappearance of lot of creatures.</a:t>
            </a:r>
            <a:r>
              <a:rPr lang="en-US" altLang="ja-JP" dirty="0" smtClean="0"/>
              <a:t/>
            </a:r>
            <a:br>
              <a:rPr lang="en-US" altLang="ja-JP" dirty="0" smtClean="0"/>
            </a:br>
            <a:endParaRPr kumimoji="1" lang="ja-JP" altLang="en-US" dirty="0" smtClean="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私たちは、バイオ燃料について調べるうちに、バイオ燃料のデメリットについて知って、それでは”バイオ燃料を作る”　のと　”木を残す”のとはどちらがいいのだろうと考えた。</a:t>
            </a:r>
            <a: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t/>
            </a:r>
            <a:b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FF9F00"/>
                </a:solidFill>
                <a:effectLst/>
                <a:uLnTx/>
                <a:uFillTx/>
                <a:latin typeface="arial"/>
                <a:ea typeface="+mn-ea"/>
                <a:cs typeface="+mn-cs"/>
              </a:rPr>
              <a:t>Through this research about biomass fuels. we learned about demerits of biomass fuels.</a:t>
            </a:r>
            <a: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FF9F00"/>
                </a:solidFill>
                <a:effectLst/>
                <a:uLnTx/>
                <a:uFillTx/>
                <a:latin typeface="arial"/>
                <a:ea typeface="+mn-ea"/>
                <a:cs typeface="+mn-cs"/>
              </a:rPr>
              <a:t>Then we are wondering which is good "making biomass fuels" or "protecting trees".</a:t>
            </a:r>
            <a: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そこで私たちは、木を残しておく、　メリットとデメリットについても調べることにした。</a:t>
            </a:r>
            <a: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t/>
            </a:r>
            <a:b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FF9F00"/>
                </a:solidFill>
                <a:effectLst/>
                <a:uLnTx/>
                <a:uFillTx/>
                <a:latin typeface="arial"/>
                <a:ea typeface="+mn-ea"/>
                <a:cs typeface="+mn-cs"/>
              </a:rPr>
              <a:t>So we researched about merits and demerits of keeping trees.</a:t>
            </a:r>
            <a:endParaRPr kumimoji="1" lang="ja-JP" alt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11</a:t>
            </a:fld>
            <a:endParaRPr kumimoji="1" lang="ja-JP" altLang="en-US"/>
          </a:p>
        </p:txBody>
      </p:sp>
    </p:spTree>
    <p:extLst>
      <p:ext uri="{BB962C8B-B14F-4D97-AF65-F5344CB8AC3E}">
        <p14:creationId xmlns:p14="http://schemas.microsoft.com/office/powerpoint/2010/main" val="1515670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b="0" i="0" dirty="0" smtClean="0">
                <a:solidFill>
                  <a:srgbClr val="000000"/>
                </a:solidFill>
                <a:effectLst/>
                <a:latin typeface="arial"/>
              </a:rPr>
              <a:t>～</a:t>
            </a:r>
            <a:r>
              <a:rPr lang="ja-JP" altLang="en-US" b="0" i="0" dirty="0" err="1" smtClean="0">
                <a:solidFill>
                  <a:srgbClr val="000000"/>
                </a:solidFill>
                <a:effectLst/>
                <a:latin typeface="arial"/>
              </a:rPr>
              <a:t>まみ</a:t>
            </a:r>
            <a:r>
              <a:rPr lang="ja-JP" altLang="en-US" b="0" i="0" dirty="0" smtClean="0">
                <a:solidFill>
                  <a:srgbClr val="000000"/>
                </a:solidFill>
                <a:effectLst/>
                <a:latin typeface="arial"/>
              </a:rPr>
              <a:t>～</a:t>
            </a:r>
            <a:endParaRPr lang="en-US" altLang="ja-JP" b="0" i="0" dirty="0" smtClean="0">
              <a:solidFill>
                <a:srgbClr val="000000"/>
              </a:solidFill>
              <a:effectLst/>
              <a:latin typeface="arial"/>
            </a:endParaRPr>
          </a:p>
          <a:p>
            <a:r>
              <a:rPr lang="ja-JP" altLang="en-US" dirty="0" smtClean="0"/>
              <a:t/>
            </a:r>
            <a:br>
              <a:rPr lang="ja-JP" altLang="en-US" dirty="0" smtClean="0"/>
            </a:br>
            <a:r>
              <a:rPr lang="ja-JP" altLang="en-US" b="0" i="0" dirty="0" smtClean="0">
                <a:solidFill>
                  <a:srgbClr val="000000"/>
                </a:solidFill>
                <a:effectLst/>
                <a:latin typeface="arial"/>
              </a:rPr>
              <a:t>みなさんが知っている通り、</a:t>
            </a:r>
            <a:r>
              <a:rPr lang="ja-JP" altLang="en-US" dirty="0" smtClean="0"/>
              <a:t/>
            </a:r>
            <a:br>
              <a:rPr lang="ja-JP" altLang="en-US" dirty="0" smtClean="0"/>
            </a:br>
            <a:r>
              <a:rPr lang="en-US" altLang="ja-JP" b="0" i="0" dirty="0" smtClean="0">
                <a:solidFill>
                  <a:srgbClr val="FF0028"/>
                </a:solidFill>
                <a:effectLst/>
                <a:latin typeface="arial"/>
              </a:rPr>
              <a:t>As you know, </a:t>
            </a:r>
            <a:r>
              <a:rPr lang="en-US" altLang="ja-JP" dirty="0" smtClean="0"/>
              <a:t/>
            </a:r>
            <a:br>
              <a:rPr lang="en-US" altLang="ja-JP" dirty="0" smtClean="0"/>
            </a:br>
            <a:r>
              <a:rPr lang="ja-JP" altLang="en-US" b="0" i="0" dirty="0" smtClean="0">
                <a:solidFill>
                  <a:srgbClr val="000000"/>
                </a:solidFill>
                <a:effectLst/>
                <a:latin typeface="arial"/>
              </a:rPr>
              <a:t>木があると多くの生き物が生息できます。また多くの木があると、多くの二酸化炭素を酸素に変え、環境汚染も減少できます。</a:t>
            </a:r>
            <a:r>
              <a:rPr lang="ja-JP" altLang="en-US" dirty="0" smtClean="0"/>
              <a:t/>
            </a:r>
            <a:br>
              <a:rPr lang="ja-JP" altLang="en-US" dirty="0" smtClean="0"/>
            </a:br>
            <a:r>
              <a:rPr lang="en-US" altLang="ja-JP" b="0" i="0" dirty="0" smtClean="0">
                <a:solidFill>
                  <a:srgbClr val="FF0000"/>
                </a:solidFill>
                <a:effectLst/>
                <a:latin typeface="arial"/>
              </a:rPr>
              <a:t>because there are a lot of trees, a lot of creatures can be alive. Also, a lot of trees change carbon dioxide into oxygen and help decrease </a:t>
            </a:r>
            <a:r>
              <a:rPr lang="en-US" altLang="ja-JP" b="0" i="0" dirty="0" err="1" smtClean="0">
                <a:solidFill>
                  <a:srgbClr val="FF0000"/>
                </a:solidFill>
                <a:effectLst/>
                <a:latin typeface="arial"/>
              </a:rPr>
              <a:t>enviromental</a:t>
            </a:r>
            <a:r>
              <a:rPr lang="en-US" altLang="ja-JP" b="0" i="0" dirty="0" smtClean="0">
                <a:solidFill>
                  <a:srgbClr val="FF0000"/>
                </a:solidFill>
                <a:effectLst/>
                <a:latin typeface="arial"/>
              </a:rPr>
              <a:t> pollution.</a:t>
            </a:r>
            <a:r>
              <a:rPr lang="en-US" altLang="ja-JP" dirty="0" smtClean="0"/>
              <a:t/>
            </a:r>
            <a:br>
              <a:rPr lang="en-US" altLang="ja-JP" dirty="0" smtClean="0"/>
            </a:br>
            <a:r>
              <a:rPr lang="ja-JP" altLang="en-US" b="0" i="0" dirty="0" smtClean="0">
                <a:solidFill>
                  <a:srgbClr val="000000"/>
                </a:solidFill>
                <a:effectLst/>
                <a:latin typeface="arial"/>
              </a:rPr>
              <a:t>食料も生産することができ、洪水やなだれをせき止めてくれます。</a:t>
            </a:r>
            <a:r>
              <a:rPr lang="ja-JP" altLang="en-US" dirty="0" smtClean="0"/>
              <a:t/>
            </a:r>
            <a:br>
              <a:rPr lang="ja-JP" altLang="en-US" dirty="0" smtClean="0"/>
            </a:br>
            <a:r>
              <a:rPr lang="en-US" altLang="ja-JP" b="0" i="0" dirty="0" smtClean="0">
                <a:solidFill>
                  <a:srgbClr val="FF0028"/>
                </a:solidFill>
                <a:effectLst/>
                <a:latin typeface="arial"/>
              </a:rPr>
              <a:t>They can also produce foods,</a:t>
            </a:r>
            <a:r>
              <a:rPr lang="ja-JP" altLang="en-US" b="0" i="0" baseline="0" dirty="0" smtClean="0">
                <a:solidFill>
                  <a:srgbClr val="FF0028"/>
                </a:solidFill>
                <a:effectLst/>
                <a:latin typeface="arial"/>
              </a:rPr>
              <a:t> </a:t>
            </a:r>
            <a:r>
              <a:rPr lang="en-US" altLang="ja-JP" b="0" i="0" dirty="0" smtClean="0">
                <a:solidFill>
                  <a:srgbClr val="FF0028"/>
                </a:solidFill>
                <a:effectLst/>
                <a:latin typeface="arial"/>
              </a:rPr>
              <a:t>dam up flood and </a:t>
            </a:r>
            <a:r>
              <a:rPr lang="en-US" altLang="ja-JP" b="0" i="0" dirty="0" err="1" smtClean="0">
                <a:solidFill>
                  <a:srgbClr val="FF0028"/>
                </a:solidFill>
                <a:effectLst/>
                <a:latin typeface="arial"/>
              </a:rPr>
              <a:t>snowslide</a:t>
            </a:r>
            <a:r>
              <a:rPr lang="en-US" altLang="ja-JP" b="0" i="0" dirty="0" smtClean="0">
                <a:solidFill>
                  <a:srgbClr val="FF0028"/>
                </a:solidFill>
                <a:effectLst/>
                <a:latin typeface="arial"/>
              </a:rPr>
              <a:t>.</a:t>
            </a:r>
            <a:r>
              <a:rPr lang="en-US" altLang="ja-JP" dirty="0" smtClean="0"/>
              <a:t/>
            </a:r>
            <a:br>
              <a:rPr lang="en-US" altLang="ja-JP" dirty="0" smtClean="0"/>
            </a:b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12</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b="0" i="0" dirty="0" smtClean="0">
                <a:solidFill>
                  <a:srgbClr val="000000"/>
                </a:solidFill>
                <a:effectLst/>
                <a:latin typeface="arial"/>
              </a:rPr>
              <a:t>次にデメリットは何だろうか？考えてみると、木にデメリットはほとんどありません。</a:t>
            </a:r>
            <a:r>
              <a:rPr lang="ja-JP" altLang="en-US" dirty="0" smtClean="0"/>
              <a:t/>
            </a:r>
            <a:br>
              <a:rPr lang="ja-JP" altLang="en-US" dirty="0" smtClean="0"/>
            </a:br>
            <a:r>
              <a:rPr lang="en-US" altLang="ja-JP" b="0" i="0" dirty="0" smtClean="0">
                <a:solidFill>
                  <a:srgbClr val="FF0028"/>
                </a:solidFill>
                <a:effectLst/>
                <a:latin typeface="arial"/>
              </a:rPr>
              <a:t>Next, what are demerits? Though we tried to think about them, we can say there would be no demerits of keeping trees in the world.</a:t>
            </a:r>
            <a:r>
              <a:rPr lang="en-US" altLang="ja-JP" dirty="0" smtClean="0"/>
              <a:t/>
            </a:r>
            <a:br>
              <a:rPr lang="en-US" altLang="ja-JP" dirty="0" smtClean="0"/>
            </a:br>
            <a:r>
              <a:rPr lang="ja-JP" altLang="en-US" b="0" i="0" dirty="0" smtClean="0">
                <a:solidFill>
                  <a:srgbClr val="000000"/>
                </a:solidFill>
                <a:effectLst/>
                <a:latin typeface="arial"/>
              </a:rPr>
              <a:t>森林があるおかげで、私たちは安全で快適に暮らすことができています。</a:t>
            </a:r>
            <a:r>
              <a:rPr lang="ja-JP" altLang="en-US" dirty="0" smtClean="0"/>
              <a:t/>
            </a:r>
            <a:br>
              <a:rPr lang="ja-JP" altLang="en-US" dirty="0" smtClean="0"/>
            </a:br>
            <a:r>
              <a:rPr lang="en-US" altLang="ja-JP" b="0" i="0" dirty="0" smtClean="0">
                <a:solidFill>
                  <a:srgbClr val="FF0028"/>
                </a:solidFill>
                <a:effectLst/>
                <a:latin typeface="arial"/>
              </a:rPr>
              <a:t>Thanks to forests, we can live in security and comfortable situations.</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13</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～ゆり～</a:t>
            </a:r>
            <a:endParaRPr kumimoji="1" lang="en-US" altLang="ja-JP" dirty="0" smtClean="0"/>
          </a:p>
          <a:p>
            <a:endParaRPr kumimoji="1" lang="en-US" altLang="ja-JP" dirty="0" smtClean="0"/>
          </a:p>
          <a:p>
            <a:r>
              <a:rPr kumimoji="1" lang="ja-JP" altLang="en-US" sz="1200" b="0" i="0" kern="1200" dirty="0" smtClean="0">
                <a:solidFill>
                  <a:schemeClr val="tx1"/>
                </a:solidFill>
                <a:effectLst/>
                <a:latin typeface="+mn-lt"/>
                <a:ea typeface="+mn-ea"/>
                <a:cs typeface="+mn-cs"/>
              </a:rPr>
              <a:t>よって、私たちは、木を燃やしてまで作るバイオ燃料にそれ程の効果がないと思ったので、”木を残しておくほうがいい”と私たちは、考えました。</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Therefore, we think biomass fuel doesn‘t have more benefit than trees. So we think “keeping trees is more important.”</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しかし、どちらのほうがいいと断定することはできません。</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But we cannot conclude</a:t>
            </a:r>
            <a:r>
              <a:rPr kumimoji="1" lang="ja-JP" altLang="en-US" sz="1200" b="0" i="0" kern="1200" dirty="0" smtClean="0">
                <a:solidFill>
                  <a:schemeClr val="tx1"/>
                </a:solidFill>
                <a:effectLst/>
                <a:latin typeface="+mn-lt"/>
                <a:ea typeface="+mn-ea"/>
                <a:cs typeface="+mn-cs"/>
              </a:rPr>
              <a:t>　</a:t>
            </a:r>
            <a:r>
              <a:rPr kumimoji="1" lang="en-US" altLang="ja-JP" sz="1200" b="0" i="0" kern="1200" dirty="0" smtClean="0">
                <a:solidFill>
                  <a:schemeClr val="tx1"/>
                </a:solidFill>
                <a:effectLst/>
                <a:latin typeface="+mn-lt"/>
                <a:ea typeface="+mn-ea"/>
                <a:cs typeface="+mn-cs"/>
              </a:rPr>
              <a:t>"keeping trees is more important than producing more biomass fuel."</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14</a:t>
            </a:fld>
            <a:endParaRPr kumimoji="1" lang="ja-JP" altLang="en-US"/>
          </a:p>
        </p:txBody>
      </p:sp>
    </p:spTree>
    <p:extLst>
      <p:ext uri="{BB962C8B-B14F-4D97-AF65-F5344CB8AC3E}">
        <p14:creationId xmlns:p14="http://schemas.microsoft.com/office/powerpoint/2010/main" val="3651391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今言えることは、人々は地球環境とのバランスを考えていくべきだということ。</a:t>
            </a:r>
          </a:p>
          <a:p>
            <a:r>
              <a:rPr kumimoji="1" lang="en-US" altLang="ja-JP" dirty="0" smtClean="0"/>
              <a:t>What we can say now is people should think of the balance between the environment and humans.</a:t>
            </a:r>
          </a:p>
          <a:p>
            <a:r>
              <a:rPr kumimoji="1" lang="ja-JP" altLang="en-US" dirty="0" smtClean="0"/>
              <a:t>そして、土地の有効活用を進め、最小限の土地から、最大限の生産力を引き出すことを、世界規模で取り組んでいく必要があると思う。</a:t>
            </a:r>
          </a:p>
          <a:p>
            <a:r>
              <a:rPr kumimoji="1" lang="en-US" altLang="ja-JP" dirty="0" smtClean="0"/>
              <a:t>We should use lands more effectively. It means we should maximize production from the minimum size of land. And we should conduct this way globally.</a:t>
            </a: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15</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バイオ燃料の生産が進む今、あなたたちはバイオ燃料を生産するのと、森林を残すのとどちらがいいと思いますか？</a:t>
            </a:r>
            <a:r>
              <a:rPr lang="ja-JP" altLang="en-US" dirty="0" smtClean="0"/>
              <a:t/>
            </a:r>
            <a:br>
              <a:rPr lang="ja-JP" altLang="en-US" dirty="0" smtClean="0"/>
            </a:br>
            <a:r>
              <a:rPr lang="en-US" altLang="ja-JP" b="0" i="0" dirty="0" smtClean="0">
                <a:solidFill>
                  <a:srgbClr val="00FF00"/>
                </a:solidFill>
                <a:effectLst/>
                <a:latin typeface="arial"/>
              </a:rPr>
              <a:t>Using the condition that more biomass fuel is being produced, which do you think better , producing biomass fuel or keeping trees?</a:t>
            </a:r>
            <a:endParaRPr kumimoji="1" lang="ja-JP" altLang="en-US" dirty="0" smtClean="0"/>
          </a:p>
          <a:p>
            <a:endParaRPr kumimoji="1" lang="ja-JP" altLang="en-US" dirty="0" smtClean="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16</a:t>
            </a:fld>
            <a:endParaRPr kumimoji="1" lang="ja-JP" altLang="en-US"/>
          </a:p>
        </p:txBody>
      </p:sp>
    </p:spTree>
    <p:extLst>
      <p:ext uri="{BB962C8B-B14F-4D97-AF65-F5344CB8AC3E}">
        <p14:creationId xmlns:p14="http://schemas.microsoft.com/office/powerpoint/2010/main" val="1609128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ご清聴ありがとうございました。</a:t>
            </a:r>
          </a:p>
          <a:p>
            <a:r>
              <a:rPr kumimoji="1" lang="en-US" altLang="ja-JP" dirty="0" smtClean="0"/>
              <a:t>Thank you for listening!!</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17</a:t>
            </a:fld>
            <a:endParaRPr kumimoji="1" lang="ja-JP" altLang="en-US"/>
          </a:p>
        </p:txBody>
      </p:sp>
    </p:spTree>
    <p:extLst>
      <p:ext uri="{BB962C8B-B14F-4D97-AF65-F5344CB8AC3E}">
        <p14:creationId xmlns:p14="http://schemas.microsoft.com/office/powerpoint/2010/main" val="1028330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ja-JP" altLang="en-US" dirty="0" err="1" smtClean="0"/>
              <a:t>しほ</a:t>
            </a:r>
            <a:r>
              <a:rPr kumimoji="1" lang="ja-JP" altLang="en-US" dirty="0" smtClean="0"/>
              <a:t>～</a:t>
            </a:r>
            <a:endParaRPr kumimoji="1" lang="en-US" altLang="ja-JP" dirty="0" smtClean="0"/>
          </a:p>
          <a:p>
            <a:endParaRPr kumimoji="1" lang="ja-JP" altLang="en-US" dirty="0" smtClean="0"/>
          </a:p>
          <a:p>
            <a:r>
              <a:rPr lang="ja-JP" altLang="en-US" b="0" i="0" dirty="0" smtClean="0">
                <a:solidFill>
                  <a:srgbClr val="000000"/>
                </a:solidFill>
                <a:effectLst/>
                <a:latin typeface="arial"/>
              </a:rPr>
              <a:t>今、木が減少している。</a:t>
            </a:r>
            <a:r>
              <a:rPr lang="ja-JP" altLang="en-US" dirty="0" smtClean="0"/>
              <a:t/>
            </a:r>
            <a:br>
              <a:rPr lang="ja-JP" altLang="en-US" dirty="0" smtClean="0"/>
            </a:br>
            <a:r>
              <a:rPr lang="en-US" altLang="ja-JP" b="0" i="0" dirty="0" smtClean="0">
                <a:solidFill>
                  <a:srgbClr val="8713F1"/>
                </a:solidFill>
                <a:effectLst/>
                <a:latin typeface="arial"/>
              </a:rPr>
              <a:t>Now, the number of trees is decreasing.</a:t>
            </a:r>
            <a:r>
              <a:rPr lang="en-US" altLang="ja-JP" dirty="0" smtClean="0"/>
              <a:t/>
            </a:r>
            <a:br>
              <a:rPr lang="en-US" altLang="ja-JP" dirty="0" smtClean="0"/>
            </a:br>
            <a:r>
              <a:rPr lang="ja-JP" altLang="en-US" b="0" i="0" dirty="0" smtClean="0">
                <a:solidFill>
                  <a:srgbClr val="000000"/>
                </a:solidFill>
                <a:effectLst/>
                <a:latin typeface="arial"/>
              </a:rPr>
              <a:t>世界の森林は</a:t>
            </a:r>
            <a:r>
              <a:rPr lang="en-US" altLang="ja-JP" b="0" i="0" dirty="0" smtClean="0">
                <a:solidFill>
                  <a:srgbClr val="000000"/>
                </a:solidFill>
                <a:effectLst/>
                <a:latin typeface="arial"/>
              </a:rPr>
              <a:t>1</a:t>
            </a:r>
            <a:r>
              <a:rPr lang="ja-JP" altLang="en-US" b="0" i="0" dirty="0" smtClean="0">
                <a:solidFill>
                  <a:srgbClr val="000000"/>
                </a:solidFill>
                <a:effectLst/>
                <a:latin typeface="arial"/>
              </a:rPr>
              <a:t>分間に約東京ドーム</a:t>
            </a:r>
            <a:r>
              <a:rPr lang="en-US" altLang="ja-JP" b="0" i="0" dirty="0" smtClean="0">
                <a:solidFill>
                  <a:srgbClr val="000000"/>
                </a:solidFill>
                <a:effectLst/>
                <a:latin typeface="arial"/>
              </a:rPr>
              <a:t>3</a:t>
            </a:r>
            <a:r>
              <a:rPr lang="ja-JP" altLang="en-US" b="0" i="0" dirty="0" smtClean="0">
                <a:solidFill>
                  <a:srgbClr val="000000"/>
                </a:solidFill>
                <a:effectLst/>
                <a:latin typeface="arial"/>
              </a:rPr>
              <a:t>個分、</a:t>
            </a:r>
            <a:r>
              <a:rPr lang="en-US" altLang="ja-JP" b="0" i="0" dirty="0" smtClean="0">
                <a:solidFill>
                  <a:srgbClr val="000000"/>
                </a:solidFill>
                <a:effectLst/>
                <a:latin typeface="arial"/>
              </a:rPr>
              <a:t>1</a:t>
            </a:r>
            <a:r>
              <a:rPr lang="ja-JP" altLang="en-US" b="0" i="0" dirty="0" smtClean="0">
                <a:solidFill>
                  <a:srgbClr val="000000"/>
                </a:solidFill>
                <a:effectLst/>
                <a:latin typeface="arial"/>
              </a:rPr>
              <a:t>時間だと約</a:t>
            </a:r>
            <a:r>
              <a:rPr lang="en-US" altLang="ja-JP" b="0" i="0" dirty="0" smtClean="0">
                <a:solidFill>
                  <a:srgbClr val="000000"/>
                </a:solidFill>
                <a:effectLst/>
                <a:latin typeface="arial"/>
              </a:rPr>
              <a:t>178</a:t>
            </a:r>
            <a:r>
              <a:rPr lang="ja-JP" altLang="en-US" b="0" i="0" dirty="0" smtClean="0">
                <a:solidFill>
                  <a:srgbClr val="000000"/>
                </a:solidFill>
                <a:effectLst/>
                <a:latin typeface="arial"/>
              </a:rPr>
              <a:t>個分に相当する量が減少している。</a:t>
            </a:r>
            <a:r>
              <a:rPr lang="ja-JP" altLang="en-US" dirty="0" smtClean="0"/>
              <a:t/>
            </a:r>
            <a:br>
              <a:rPr lang="ja-JP" altLang="en-US" dirty="0" smtClean="0"/>
            </a:br>
            <a:r>
              <a:rPr lang="en-US" altLang="ja-JP" b="0" i="0" dirty="0" smtClean="0">
                <a:solidFill>
                  <a:srgbClr val="8013F1"/>
                </a:solidFill>
                <a:effectLst/>
                <a:latin typeface="arial"/>
              </a:rPr>
              <a:t>The size of forests that are disappearing in the world equals to three Tokyo Domes per minute and 178 Tokyo Domes per hour.</a:t>
            </a:r>
            <a:r>
              <a:rPr lang="en-US" altLang="ja-JP" dirty="0" smtClean="0"/>
              <a:t/>
            </a:r>
            <a:br>
              <a:rPr lang="en-US" altLang="ja-JP" dirty="0" smtClean="0"/>
            </a:b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2</a:t>
            </a:fld>
            <a:endParaRPr kumimoji="1" lang="ja-JP" altLang="en-US"/>
          </a:p>
        </p:txBody>
      </p:sp>
    </p:spTree>
    <p:extLst>
      <p:ext uri="{BB962C8B-B14F-4D97-AF65-F5344CB8AC3E}">
        <p14:creationId xmlns:p14="http://schemas.microsoft.com/office/powerpoint/2010/main" val="187451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この問題を解決しなければ、大洪水やがけ崩れが多く起き、生き物は生息地を失うなどの事態になるだろう。</a:t>
            </a:r>
            <a:br>
              <a:rPr kumimoji="1" lang="ja-JP" altLang="en-US" dirty="0" smtClean="0"/>
            </a:br>
            <a:r>
              <a:rPr kumimoji="1" lang="en-US" altLang="ja-JP" dirty="0" smtClean="0"/>
              <a:t>If we don’t solve this problem, a flood and landslide will often happen everywhere, and many creatures will lose their habitats and the like.</a:t>
            </a:r>
            <a:br>
              <a:rPr kumimoji="1"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3</a:t>
            </a:fld>
            <a:endParaRPr kumimoji="1" lang="ja-JP" altLang="en-US"/>
          </a:p>
        </p:txBody>
      </p:sp>
    </p:spTree>
    <p:extLst>
      <p:ext uri="{BB962C8B-B14F-4D97-AF65-F5344CB8AC3E}">
        <p14:creationId xmlns:p14="http://schemas.microsoft.com/office/powerpoint/2010/main" val="270449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原因は何だろうか？</a:t>
            </a:r>
            <a:r>
              <a:rPr lang="ja-JP" altLang="en-US" dirty="0" smtClean="0"/>
              <a:t/>
            </a:r>
            <a:br>
              <a:rPr lang="ja-JP" altLang="en-US" dirty="0" smtClean="0"/>
            </a:br>
            <a:r>
              <a:rPr lang="en-US" altLang="ja-JP" b="0" i="0" dirty="0" smtClean="0">
                <a:solidFill>
                  <a:srgbClr val="8013F1"/>
                </a:solidFill>
                <a:effectLst/>
                <a:latin typeface="arial"/>
              </a:rPr>
              <a:t>What is the cause?</a:t>
            </a:r>
            <a:r>
              <a:rPr lang="en-US" altLang="ja-JP" dirty="0" smtClean="0"/>
              <a:t/>
            </a:r>
            <a:br>
              <a:rPr lang="en-US" altLang="ja-JP" dirty="0" smtClean="0"/>
            </a:br>
            <a:r>
              <a:rPr lang="ja-JP" altLang="en-US" b="0" i="0" dirty="0" smtClean="0">
                <a:solidFill>
                  <a:srgbClr val="000000"/>
                </a:solidFill>
                <a:effectLst/>
                <a:latin typeface="arial"/>
              </a:rPr>
              <a:t>原因の一つとして、バイオ燃料の需要の増加があげられる。</a:t>
            </a:r>
            <a:r>
              <a:rPr lang="ja-JP" altLang="en-US" dirty="0" smtClean="0"/>
              <a:t/>
            </a:r>
            <a:br>
              <a:rPr lang="ja-JP" altLang="en-US" dirty="0" smtClean="0"/>
            </a:br>
            <a:r>
              <a:rPr lang="en-US" altLang="ja-JP" b="0" i="0" dirty="0" smtClean="0">
                <a:solidFill>
                  <a:srgbClr val="8013F1"/>
                </a:solidFill>
                <a:effectLst/>
                <a:latin typeface="arial"/>
              </a:rPr>
              <a:t>One of the causes is increasing demand for biomass fuels.</a:t>
            </a:r>
            <a:r>
              <a:rPr lang="en-US" altLang="ja-JP" dirty="0" smtClean="0"/>
              <a:t/>
            </a:r>
            <a:br>
              <a:rPr lang="en-US" altLang="ja-JP" dirty="0" smtClean="0"/>
            </a:br>
            <a:r>
              <a:rPr lang="ja-JP" altLang="en-US" b="0" i="0" dirty="0" smtClean="0">
                <a:solidFill>
                  <a:srgbClr val="000000"/>
                </a:solidFill>
                <a:effectLst/>
                <a:latin typeface="arial"/>
              </a:rPr>
              <a:t>バイオ燃料には、</a:t>
            </a:r>
            <a:r>
              <a:rPr lang="en-US" altLang="ja-JP" b="0" i="0" dirty="0" smtClean="0">
                <a:solidFill>
                  <a:srgbClr val="000000"/>
                </a:solidFill>
                <a:effectLst/>
                <a:latin typeface="arial"/>
              </a:rPr>
              <a:t>2</a:t>
            </a:r>
            <a:r>
              <a:rPr lang="ja-JP" altLang="en-US" b="0" i="0" dirty="0" smtClean="0">
                <a:solidFill>
                  <a:srgbClr val="000000"/>
                </a:solidFill>
                <a:effectLst/>
                <a:latin typeface="arial"/>
              </a:rPr>
              <a:t>種類あり、バイオエタノールとバイオディーゼルがある。おもに</a:t>
            </a:r>
            <a:r>
              <a:rPr lang="en-US" altLang="ja-JP" b="0" i="0" dirty="0" smtClean="0">
                <a:solidFill>
                  <a:srgbClr val="000000"/>
                </a:solidFill>
                <a:effectLst/>
                <a:latin typeface="arial"/>
              </a:rPr>
              <a:t>EU</a:t>
            </a:r>
            <a:r>
              <a:rPr lang="ja-JP" altLang="en-US" b="0" i="0" dirty="0" smtClean="0">
                <a:solidFill>
                  <a:srgbClr val="000000"/>
                </a:solidFill>
                <a:effectLst/>
                <a:latin typeface="arial"/>
              </a:rPr>
              <a:t>や米国やブラジルが生産し利用している。</a:t>
            </a:r>
            <a:r>
              <a:rPr lang="ja-JP" altLang="en-US" dirty="0" smtClean="0"/>
              <a:t/>
            </a:r>
            <a:br>
              <a:rPr lang="ja-JP" altLang="en-US" dirty="0" smtClean="0"/>
            </a:br>
            <a:r>
              <a:rPr lang="en-US" altLang="ja-JP" b="0" i="0" dirty="0" smtClean="0">
                <a:solidFill>
                  <a:srgbClr val="8013F1"/>
                </a:solidFill>
                <a:effectLst/>
                <a:latin typeface="arial"/>
              </a:rPr>
              <a:t>There are two types of bioethanol and biodiesel. It is mainly produced and used in EU, America and Brazil.</a:t>
            </a: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4</a:t>
            </a:fld>
            <a:endParaRPr kumimoji="1" lang="ja-JP" altLang="en-US"/>
          </a:p>
        </p:txBody>
      </p:sp>
    </p:spTree>
    <p:extLst>
      <p:ext uri="{BB962C8B-B14F-4D97-AF65-F5344CB8AC3E}">
        <p14:creationId xmlns:p14="http://schemas.microsoft.com/office/powerpoint/2010/main" val="914679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では、バイオ燃料とは何なのでしょうか？</a:t>
            </a:r>
            <a: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t/>
            </a:r>
            <a:b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8013F1"/>
                </a:solidFill>
                <a:effectLst/>
                <a:uLnTx/>
                <a:uFillTx/>
                <a:latin typeface="arial"/>
                <a:ea typeface="+mn-ea"/>
                <a:cs typeface="+mn-cs"/>
              </a:rPr>
              <a:t>So what is biomass fuel?</a:t>
            </a:r>
            <a: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バイオ燃料とは、植物資源などのバイオマスを加工して作る燃料のことで、</a:t>
            </a:r>
            <a:endParaRPr kumimoji="1" lang="en-US" altLang="ja-JP" sz="1200" b="0" i="0" u="none" strike="noStrike" kern="1200" cap="none" spc="0" normalizeH="0" baseline="0" noProof="0" dirty="0" smtClean="0">
              <a:ln>
                <a:noFill/>
              </a:ln>
              <a:solidFill>
                <a:srgbClr val="000000"/>
              </a:solidFill>
              <a:effectLst/>
              <a:uLnTx/>
              <a:uFillTx/>
              <a:latin typeface="arial"/>
              <a:ea typeface="+mn-ea"/>
              <a:cs typeface="+mn-cs"/>
            </a:endParaRPr>
          </a:p>
          <a:p>
            <a:r>
              <a:rPr lang="en-US" altLang="ja-JP" b="0" i="0" dirty="0" smtClean="0">
                <a:solidFill>
                  <a:srgbClr val="8013F1"/>
                </a:solidFill>
                <a:effectLst/>
                <a:latin typeface="arial"/>
              </a:rPr>
              <a:t>That is made by processing biomass resources such as plants. </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5</a:t>
            </a:fld>
            <a:endParaRPr kumimoji="1" lang="ja-JP" altLang="en-US"/>
          </a:p>
        </p:txBody>
      </p:sp>
    </p:spTree>
    <p:extLst>
      <p:ext uri="{BB962C8B-B14F-4D97-AF65-F5344CB8AC3E}">
        <p14:creationId xmlns:p14="http://schemas.microsoft.com/office/powerpoint/2010/main" val="3178606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バイオ燃料を作るには、大量の植物資源、とくにサトウキビ、小麦、トウモロコシなどが必要である。</a:t>
            </a:r>
            <a:r>
              <a:rPr lang="ja-JP" altLang="en-US" dirty="0" smtClean="0"/>
              <a:t/>
            </a:r>
            <a:br>
              <a:rPr lang="ja-JP" altLang="en-US" dirty="0" smtClean="0"/>
            </a:br>
            <a:r>
              <a:rPr lang="en-US" altLang="ja-JP" dirty="0" smtClean="0"/>
              <a:t>To produce biomass fuel, </a:t>
            </a:r>
            <a:r>
              <a:rPr lang="en-US" altLang="ja-JP" b="0" i="0" dirty="0" smtClean="0">
                <a:solidFill>
                  <a:srgbClr val="8013F1"/>
                </a:solidFill>
                <a:effectLst/>
                <a:latin typeface="arial"/>
              </a:rPr>
              <a:t>it needs a large quantity of plant resources, particularly sugar canes, wheat, and corns.</a:t>
            </a: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6</a:t>
            </a:fld>
            <a:endParaRPr kumimoji="1" lang="ja-JP" altLang="en-US"/>
          </a:p>
        </p:txBody>
      </p:sp>
    </p:spTree>
    <p:extLst>
      <p:ext uri="{BB962C8B-B14F-4D97-AF65-F5344CB8AC3E}">
        <p14:creationId xmlns:p14="http://schemas.microsoft.com/office/powerpoint/2010/main" val="930111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b="0" i="0" dirty="0" smtClean="0">
                <a:solidFill>
                  <a:srgbClr val="000000"/>
                </a:solidFill>
                <a:effectLst/>
                <a:latin typeface="arial"/>
              </a:rPr>
              <a:t>近年、バイオ燃料の需要増加により、東南アジアでは森林を伐採してアブラヤシのプランテーションへ、アマゾンでは森林をサトウキビ農園や牧場へ転換する土地利用の転換が増加している。</a:t>
            </a:r>
            <a:r>
              <a:rPr lang="ja-JP" altLang="en-US" dirty="0" smtClean="0"/>
              <a:t/>
            </a:r>
            <a:br>
              <a:rPr lang="ja-JP" altLang="en-US" dirty="0" smtClean="0"/>
            </a:br>
            <a:r>
              <a:rPr lang="en-US" altLang="ja-JP" b="0" i="0" dirty="0" smtClean="0">
                <a:solidFill>
                  <a:srgbClr val="8013F1"/>
                </a:solidFill>
                <a:effectLst/>
                <a:latin typeface="arial"/>
              </a:rPr>
              <a:t>In recent years, because </a:t>
            </a:r>
            <a:r>
              <a:rPr lang="en-US" altLang="ja-JP" b="0" i="0" dirty="0" err="1" smtClean="0">
                <a:solidFill>
                  <a:srgbClr val="8013F1"/>
                </a:solidFill>
                <a:effectLst/>
                <a:latin typeface="arial"/>
              </a:rPr>
              <a:t>demend</a:t>
            </a:r>
            <a:r>
              <a:rPr lang="en-US" altLang="ja-JP" b="0" i="0" dirty="0" smtClean="0">
                <a:solidFill>
                  <a:srgbClr val="8013F1"/>
                </a:solidFill>
                <a:effectLst/>
                <a:latin typeface="arial"/>
              </a:rPr>
              <a:t> for biomass fuels increases, in Southeast Asia, people cut down forests and change them into plantations of the </a:t>
            </a:r>
            <a:r>
              <a:rPr lang="en-US" altLang="ja-JP" b="0" i="0" dirty="0" err="1" smtClean="0">
                <a:solidFill>
                  <a:srgbClr val="8013F1"/>
                </a:solidFill>
                <a:effectLst/>
                <a:latin typeface="arial"/>
              </a:rPr>
              <a:t>Elaeis</a:t>
            </a:r>
            <a:r>
              <a:rPr lang="en-US" altLang="ja-JP" b="0" i="0" dirty="0" smtClean="0">
                <a:solidFill>
                  <a:srgbClr val="8013F1"/>
                </a:solidFill>
                <a:effectLst/>
                <a:latin typeface="arial"/>
              </a:rPr>
              <a:t> </a:t>
            </a:r>
            <a:r>
              <a:rPr lang="en-US" altLang="ja-JP" b="0" i="0" dirty="0" err="1" smtClean="0">
                <a:solidFill>
                  <a:srgbClr val="8013F1"/>
                </a:solidFill>
                <a:effectLst/>
                <a:latin typeface="arial"/>
              </a:rPr>
              <a:t>guineensis</a:t>
            </a:r>
            <a:r>
              <a:rPr lang="en-US" altLang="ja-JP" b="0" i="0" dirty="0" smtClean="0">
                <a:solidFill>
                  <a:srgbClr val="8013F1"/>
                </a:solidFill>
                <a:effectLst/>
                <a:latin typeface="arial"/>
              </a:rPr>
              <a:t>, and in the Amazon, more forests are being switched into sugar cane farms and ranches.</a:t>
            </a:r>
            <a:r>
              <a:rPr lang="en-US" altLang="ja-JP" dirty="0" smtClean="0"/>
              <a:t/>
            </a:r>
            <a:br>
              <a:rPr lang="en-US" altLang="ja-JP" dirty="0" smtClean="0"/>
            </a:b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7</a:t>
            </a:fld>
            <a:endParaRPr kumimoji="1" lang="ja-JP" altLang="en-US"/>
          </a:p>
        </p:txBody>
      </p:sp>
    </p:spTree>
    <p:extLst>
      <p:ext uri="{BB962C8B-B14F-4D97-AF65-F5344CB8AC3E}">
        <p14:creationId xmlns:p14="http://schemas.microsoft.com/office/powerpoint/2010/main" val="2626404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a:t>
            </a:r>
            <a:r>
              <a:rPr lang="ja-JP" altLang="en-US" b="0" i="0" dirty="0" err="1" smtClean="0">
                <a:solidFill>
                  <a:srgbClr val="000000"/>
                </a:solidFill>
                <a:effectLst/>
                <a:latin typeface="arial"/>
              </a:rPr>
              <a:t>れ</a:t>
            </a:r>
            <a:r>
              <a:rPr lang="ja-JP" altLang="en-US" b="0" i="0" dirty="0" smtClean="0">
                <a:solidFill>
                  <a:srgbClr val="000000"/>
                </a:solidFill>
                <a:effectLst/>
                <a:latin typeface="arial"/>
              </a:rPr>
              <a:t>いな～</a:t>
            </a:r>
            <a:endParaRPr lang="en-US" altLang="ja-JP" b="0" i="0" dirty="0" smtClean="0">
              <a:solidFill>
                <a:srgbClr val="000000"/>
              </a:solidFill>
              <a:effectLst/>
              <a:latin typeface="arial"/>
            </a:endParaRPr>
          </a:p>
          <a:p>
            <a:endParaRPr lang="en-US" altLang="ja-JP" b="0" i="0" dirty="0" smtClean="0">
              <a:solidFill>
                <a:srgbClr val="000000"/>
              </a:solidFill>
              <a:effectLst/>
              <a:latin typeface="arial"/>
            </a:endParaRPr>
          </a:p>
          <a:p>
            <a:r>
              <a:rPr lang="ja-JP" altLang="en-US" b="0" i="0" dirty="0" smtClean="0">
                <a:solidFill>
                  <a:srgbClr val="000000"/>
                </a:solidFill>
                <a:effectLst/>
                <a:latin typeface="arial"/>
              </a:rPr>
              <a:t>それでは、近年生産が増加している、バイオ燃料のメリットは何だろうか？</a:t>
            </a:r>
            <a:r>
              <a:rPr lang="ja-JP" altLang="en-US" dirty="0" smtClean="0"/>
              <a:t/>
            </a:r>
            <a:br>
              <a:rPr lang="ja-JP" altLang="en-US" dirty="0" smtClean="0"/>
            </a:br>
            <a:r>
              <a:rPr lang="en-US" altLang="ja-JP" b="0" i="0" dirty="0" smtClean="0">
                <a:solidFill>
                  <a:srgbClr val="FF00F4"/>
                </a:solidFill>
                <a:effectLst/>
                <a:latin typeface="arial"/>
              </a:rPr>
              <a:t>What are merits of Biomass fuel whose production is increasing in recent years</a:t>
            </a:r>
            <a:r>
              <a:rPr lang="ja-JP" altLang="en-US" b="0" i="0" dirty="0" smtClean="0">
                <a:solidFill>
                  <a:srgbClr val="FF00F4"/>
                </a:solidFill>
                <a:effectLst/>
                <a:latin typeface="arial"/>
              </a:rPr>
              <a:t>？</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8</a:t>
            </a:fld>
            <a:endParaRPr kumimoji="1" lang="ja-JP" altLang="en-US"/>
          </a:p>
        </p:txBody>
      </p:sp>
    </p:spTree>
    <p:extLst>
      <p:ext uri="{BB962C8B-B14F-4D97-AF65-F5344CB8AC3E}">
        <p14:creationId xmlns:p14="http://schemas.microsoft.com/office/powerpoint/2010/main" val="4075627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200" b="0" i="0" kern="1200" dirty="0" smtClean="0">
                <a:solidFill>
                  <a:schemeClr val="tx1"/>
                </a:solidFill>
                <a:effectLst/>
                <a:latin typeface="+mn-lt"/>
                <a:ea typeface="+mn-ea"/>
                <a:cs typeface="+mn-cs"/>
              </a:rPr>
              <a:t>それは二酸化炭素排出が最小限に減らすことができるということです。</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It is that Biomass fuel can be reduce the amount of Carbon dioxide emission to a minimum.</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そのため、地球温暖化対策として需要が増えています。</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Thereby, the demand for Biomass fuel is increasing as </a:t>
            </a:r>
            <a:r>
              <a:rPr kumimoji="1" lang="en-US" altLang="ja-JP" sz="1200" b="0" i="0" kern="1200" dirty="0" err="1" smtClean="0">
                <a:solidFill>
                  <a:schemeClr val="tx1"/>
                </a:solidFill>
                <a:effectLst/>
                <a:latin typeface="+mn-lt"/>
                <a:ea typeface="+mn-ea"/>
                <a:cs typeface="+mn-cs"/>
              </a:rPr>
              <a:t>as</a:t>
            </a:r>
            <a:r>
              <a:rPr kumimoji="1" lang="en-US" altLang="ja-JP" sz="1200" b="0" i="0" kern="1200" dirty="0" smtClean="0">
                <a:solidFill>
                  <a:schemeClr val="tx1"/>
                </a:solidFill>
                <a:effectLst/>
                <a:latin typeface="+mn-lt"/>
                <a:ea typeface="+mn-ea"/>
                <a:cs typeface="+mn-cs"/>
              </a:rPr>
              <a:t> a solution of global warming.</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例えば、航空機の二酸化炭素排出量は最大</a:t>
            </a:r>
            <a:r>
              <a:rPr kumimoji="1" lang="en-US" altLang="ja-JP" sz="1200" b="0" i="0" kern="1200" dirty="0" smtClean="0">
                <a:solidFill>
                  <a:schemeClr val="tx1"/>
                </a:solidFill>
                <a:effectLst/>
                <a:latin typeface="+mn-lt"/>
                <a:ea typeface="+mn-ea"/>
                <a:cs typeface="+mn-cs"/>
              </a:rPr>
              <a:t>80</a:t>
            </a:r>
            <a:r>
              <a:rPr kumimoji="1" lang="ja-JP" altLang="en-US" sz="1200" b="0" i="0" kern="1200" dirty="0" smtClean="0">
                <a:solidFill>
                  <a:schemeClr val="tx1"/>
                </a:solidFill>
                <a:effectLst/>
                <a:latin typeface="+mn-lt"/>
                <a:ea typeface="+mn-ea"/>
                <a:cs typeface="+mn-cs"/>
              </a:rPr>
              <a:t>％も削減できます。</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For example, the </a:t>
            </a:r>
            <a:r>
              <a:rPr kumimoji="1" lang="en-US" altLang="ja-JP" sz="1200" b="0" i="0" kern="1200" dirty="0" err="1" smtClean="0">
                <a:solidFill>
                  <a:schemeClr val="tx1"/>
                </a:solidFill>
                <a:effectLst/>
                <a:latin typeface="+mn-lt"/>
                <a:ea typeface="+mn-ea"/>
                <a:cs typeface="+mn-cs"/>
              </a:rPr>
              <a:t>emmision</a:t>
            </a:r>
            <a:r>
              <a:rPr kumimoji="1" lang="en-US" altLang="ja-JP" sz="1200" b="0" i="0" kern="1200" dirty="0" smtClean="0">
                <a:solidFill>
                  <a:schemeClr val="tx1"/>
                </a:solidFill>
                <a:effectLst/>
                <a:latin typeface="+mn-lt"/>
                <a:ea typeface="+mn-ea"/>
                <a:cs typeface="+mn-cs"/>
              </a:rPr>
              <a:t> of carbon dioxide can be reduced up to 80% by Biomass fuel.</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しかし、バイオ燃料は必ずしもいい事ばかりではありません。</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But Biomass fuel do not necessarily have only advantages.</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バイオ燃料のデメリットは私たちの生活に大きく、影響を及ぼします。　</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The demerits of Biomass fuel greatly influence our life.</a:t>
            </a: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19433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28174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4632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5889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82376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73778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95563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39362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45074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42120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3496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56CDF-C488-47E3-B065-6DB1F685ADA1}" type="datetimeFigureOut">
              <a:rPr kumimoji="1" lang="ja-JP" altLang="en-US" smtClean="0"/>
              <a:pPr/>
              <a:t>2012/12/22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482708-B0B8-4DB5-8C9F-41A159AB1AE3}"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1712A2-BA99-4034-A2E5-B065F24C0911}" type="datetimeFigureOut">
              <a:rPr lang="ja-JP" altLang="en-US" smtClean="0">
                <a:solidFill>
                  <a:prstClr val="black">
                    <a:tint val="75000"/>
                  </a:prstClr>
                </a:solidFill>
              </a:rPr>
              <a:pPr/>
              <a:t>2012/12/22</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000348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2357431"/>
            <a:ext cx="5685594" cy="4500570"/>
          </a:xfrm>
          <a:prstGeom prst="rect">
            <a:avLst/>
          </a:prstGeom>
          <a:noFill/>
          <a:ln w="9525">
            <a:noFill/>
            <a:miter lim="800000"/>
            <a:headEnd/>
            <a:tailEnd/>
          </a:ln>
          <a:effectLst/>
        </p:spPr>
      </p:pic>
      <p:sp>
        <p:nvSpPr>
          <p:cNvPr id="8" name="タイトル 1"/>
          <p:cNvSpPr txBox="1">
            <a:spLocks/>
          </p:cNvSpPr>
          <p:nvPr/>
        </p:nvSpPr>
        <p:spPr>
          <a:xfrm>
            <a:off x="107504" y="243025"/>
            <a:ext cx="5184576" cy="1817823"/>
          </a:xfrm>
          <a:prstGeom prst="rect">
            <a:avLst/>
          </a:prstGeom>
        </p:spPr>
        <p:txBody>
          <a:bodyPr vert="horz" lIns="91440" tIns="45720" rIns="91440" bIns="45720" rtlCol="0" anchor="ctr">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6600" b="1" dirty="0" smtClean="0">
                <a:ln w="11430"/>
                <a:solidFill>
                  <a:srgbClr val="FF66FF"/>
                </a:solidFill>
                <a:effectLst>
                  <a:outerShdw blurRad="50800" dist="39000" dir="5460000" algn="tl">
                    <a:srgbClr val="000000">
                      <a:alpha val="38000"/>
                    </a:srgbClr>
                  </a:outerShdw>
                </a:effectLst>
              </a:rPr>
              <a:t>Which is important?</a:t>
            </a:r>
            <a:endParaRPr lang="ja-JP" altLang="en-US" sz="6600" b="1" dirty="0">
              <a:ln w="11430"/>
              <a:solidFill>
                <a:srgbClr val="FF66FF"/>
              </a:solidFill>
              <a:effectLst>
                <a:outerShdw blurRad="50800" dist="39000" dir="5460000" algn="tl">
                  <a:srgbClr val="000000">
                    <a:alpha val="38000"/>
                  </a:srgbClr>
                </a:outerShdw>
              </a:effectLst>
            </a:endParaRPr>
          </a:p>
        </p:txBody>
      </p:sp>
      <p:pic>
        <p:nvPicPr>
          <p:cNvPr id="7" name="Picture 3"/>
          <p:cNvPicPr>
            <a:picLocks noChangeAspect="1" noChangeArrowheads="1"/>
          </p:cNvPicPr>
          <p:nvPr/>
        </p:nvPicPr>
        <p:blipFill>
          <a:blip r:embed="rId4"/>
          <a:srcRect/>
          <a:stretch>
            <a:fillRect/>
          </a:stretch>
        </p:blipFill>
        <p:spPr bwMode="auto">
          <a:xfrm>
            <a:off x="4899244" y="0"/>
            <a:ext cx="4244974" cy="5151668"/>
          </a:xfrm>
          <a:prstGeom prst="rect">
            <a:avLst/>
          </a:prstGeom>
          <a:noFill/>
          <a:ln w="9525">
            <a:noFill/>
            <a:miter lim="800000"/>
            <a:headEnd/>
            <a:tailEnd/>
          </a:ln>
          <a:effectLst/>
        </p:spPr>
      </p:pic>
      <p:sp>
        <p:nvSpPr>
          <p:cNvPr id="5" name="テキスト ボックス 4"/>
          <p:cNvSpPr txBox="1"/>
          <p:nvPr/>
        </p:nvSpPr>
        <p:spPr>
          <a:xfrm>
            <a:off x="5508104" y="4960332"/>
            <a:ext cx="4197016" cy="1569660"/>
          </a:xfrm>
          <a:prstGeom prst="rect">
            <a:avLst/>
          </a:prstGeom>
          <a:noFill/>
        </p:spPr>
        <p:txBody>
          <a:bodyPr wrap="square" rtlCol="0">
            <a:spAutoFit/>
          </a:bodyPr>
          <a:lstStyle/>
          <a:p>
            <a:endParaRPr lang="en-US" altLang="ja-JP" dirty="0" smtClean="0"/>
          </a:p>
          <a:p>
            <a:r>
              <a:rPr lang="en-US" altLang="ja-JP" sz="2400" b="1" dirty="0" smtClean="0"/>
              <a:t>Member</a:t>
            </a:r>
            <a:r>
              <a:rPr lang="en-US" altLang="ja-JP" dirty="0" smtClean="0"/>
              <a:t>             </a:t>
            </a:r>
            <a:r>
              <a:rPr lang="ja-JP" altLang="en-US" dirty="0" smtClean="0"/>
              <a:t>  ・</a:t>
            </a:r>
            <a:r>
              <a:rPr lang="en-US" altLang="ja-JP" dirty="0"/>
              <a:t>Yuri</a:t>
            </a:r>
            <a:r>
              <a:rPr lang="ja-JP" altLang="en-US" dirty="0"/>
              <a:t> </a:t>
            </a:r>
            <a:r>
              <a:rPr lang="en-US" altLang="ja-JP" dirty="0" err="1"/>
              <a:t>Dohi</a:t>
            </a:r>
            <a:r>
              <a:rPr lang="en-US" altLang="ja-JP" dirty="0"/>
              <a:t> </a:t>
            </a:r>
            <a:endParaRPr lang="en-US" altLang="ja-JP" dirty="0" smtClean="0"/>
          </a:p>
          <a:p>
            <a:r>
              <a:rPr lang="ja-JP" altLang="en-US" dirty="0" smtClean="0"/>
              <a:t>・</a:t>
            </a:r>
            <a:r>
              <a:rPr lang="en-US" altLang="ja-JP" dirty="0" smtClean="0"/>
              <a:t>Shiho </a:t>
            </a:r>
            <a:r>
              <a:rPr lang="en-US" altLang="ja-JP" dirty="0" smtClean="0"/>
              <a:t>Nakano</a:t>
            </a:r>
            <a:r>
              <a:rPr lang="en-US" altLang="ja-JP" dirty="0"/>
              <a:t> </a:t>
            </a:r>
            <a:r>
              <a:rPr lang="en-US" altLang="ja-JP" dirty="0" smtClean="0"/>
              <a:t>        </a:t>
            </a:r>
            <a:r>
              <a:rPr lang="ja-JP" altLang="en-US" dirty="0" smtClean="0"/>
              <a:t>・</a:t>
            </a:r>
            <a:r>
              <a:rPr lang="en-US" altLang="ja-JP" dirty="0" smtClean="0"/>
              <a:t>Reina </a:t>
            </a:r>
            <a:r>
              <a:rPr lang="en-US" altLang="ja-JP" dirty="0" err="1" smtClean="0"/>
              <a:t>Kishimoto</a:t>
            </a:r>
            <a:r>
              <a:rPr lang="en-US" altLang="ja-JP" dirty="0"/>
              <a:t> </a:t>
            </a:r>
            <a:r>
              <a:rPr lang="en-US" altLang="ja-JP" dirty="0" smtClean="0"/>
              <a:t> </a:t>
            </a:r>
          </a:p>
          <a:p>
            <a:r>
              <a:rPr lang="en-US" altLang="ja-JP" dirty="0" smtClean="0"/>
              <a:t> </a:t>
            </a:r>
            <a:r>
              <a:rPr lang="ja-JP" altLang="en-US" dirty="0" smtClean="0"/>
              <a:t>・</a:t>
            </a:r>
            <a:r>
              <a:rPr lang="en-US" altLang="ja-JP" dirty="0" err="1" smtClean="0"/>
              <a:t>Mami</a:t>
            </a:r>
            <a:r>
              <a:rPr lang="en-US" altLang="ja-JP" dirty="0" smtClean="0"/>
              <a:t> </a:t>
            </a:r>
            <a:r>
              <a:rPr lang="en-US" altLang="ja-JP" dirty="0" smtClean="0"/>
              <a:t>Honda          </a:t>
            </a:r>
            <a:r>
              <a:rPr lang="ja-JP" altLang="en-US" dirty="0" smtClean="0"/>
              <a:t>・</a:t>
            </a:r>
            <a:r>
              <a:rPr lang="en-US" altLang="ja-JP" dirty="0" err="1" smtClean="0"/>
              <a:t>Yuna</a:t>
            </a:r>
            <a:r>
              <a:rPr lang="en-US" altLang="ja-JP" dirty="0" smtClean="0"/>
              <a:t> </a:t>
            </a:r>
            <a:r>
              <a:rPr lang="en-US" altLang="ja-JP" dirty="0" err="1" smtClean="0"/>
              <a:t>Sakimura</a:t>
            </a:r>
            <a:endParaRPr lang="en-US" altLang="ja-JP" dirty="0" smtClean="0"/>
          </a:p>
          <a:p>
            <a:endParaRPr lang="en-US" altLang="ja-JP" dirty="0" smtClean="0"/>
          </a:p>
        </p:txBody>
      </p:sp>
      <p:sp>
        <p:nvSpPr>
          <p:cNvPr id="6" name="テキスト ボックス 5"/>
          <p:cNvSpPr txBox="1"/>
          <p:nvPr/>
        </p:nvSpPr>
        <p:spPr>
          <a:xfrm>
            <a:off x="4716016" y="4437112"/>
            <a:ext cx="3387796" cy="523220"/>
          </a:xfrm>
          <a:prstGeom prst="rect">
            <a:avLst/>
          </a:prstGeom>
          <a:noFill/>
        </p:spPr>
        <p:txBody>
          <a:bodyPr wrap="square" rtlCol="0">
            <a:spAutoFit/>
          </a:bodyPr>
          <a:lstStyle/>
          <a:p>
            <a:r>
              <a:rPr lang="en-US" altLang="ja-JP" sz="2800" b="1" dirty="0" smtClean="0">
                <a:solidFill>
                  <a:schemeClr val="accent6"/>
                </a:solidFill>
                <a:latin typeface="Gabriola" pitchFamily="82" charset="0"/>
              </a:rPr>
              <a:t>[FRESH LEMON]</a:t>
            </a:r>
            <a:endParaRPr lang="en-US" altLang="ja-JP" sz="2800" b="1" dirty="0" smtClean="0">
              <a:solidFill>
                <a:schemeClr val="accent6"/>
              </a:solidFill>
              <a:latin typeface="Gabriola" pitchFamily="82" charset="0"/>
            </a:endParaRPr>
          </a:p>
        </p:txBody>
      </p:sp>
    </p:spTree>
    <p:extLst>
      <p:ext uri="{BB962C8B-B14F-4D97-AF65-F5344CB8AC3E}">
        <p14:creationId xmlns:p14="http://schemas.microsoft.com/office/powerpoint/2010/main" val="105289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Demerit of </a:t>
            </a:r>
            <a:r>
              <a:rPr lang="en-US" altLang="ja-JP" dirty="0" smtClean="0"/>
              <a:t>biomass fuel </a:t>
            </a:r>
            <a:endParaRPr kumimoji="1" lang="ja-JP" altLang="en-US" dirty="0"/>
          </a:p>
        </p:txBody>
      </p:sp>
      <p:sp>
        <p:nvSpPr>
          <p:cNvPr id="3" name="コンテンツ プレースホルダ 2"/>
          <p:cNvSpPr>
            <a:spLocks noGrp="1"/>
          </p:cNvSpPr>
          <p:nvPr>
            <p:ph idx="1"/>
          </p:nvPr>
        </p:nvSpPr>
        <p:spPr>
          <a:xfrm>
            <a:off x="571472" y="1714488"/>
            <a:ext cx="4757742" cy="971543"/>
          </a:xfrm>
        </p:spPr>
        <p:txBody>
          <a:bodyPr>
            <a:normAutofit/>
          </a:bodyPr>
          <a:lstStyle/>
          <a:p>
            <a:r>
              <a:rPr lang="en-US" sz="3600" dirty="0" smtClean="0"/>
              <a:t>It need many cereals!</a:t>
            </a:r>
          </a:p>
          <a:p>
            <a:endParaRPr lang="en-US" dirty="0" smtClean="0"/>
          </a:p>
          <a:p>
            <a:endParaRPr lang="en-US" dirty="0" smtClean="0"/>
          </a:p>
          <a:p>
            <a:endParaRPr lang="en-US" dirty="0" smtClean="0"/>
          </a:p>
          <a:p>
            <a:endParaRPr lang="en-US" dirty="0" smtClean="0"/>
          </a:p>
          <a:p>
            <a:endParaRPr lang="en-US" dirty="0" smtClean="0"/>
          </a:p>
        </p:txBody>
      </p:sp>
      <p:sp>
        <p:nvSpPr>
          <p:cNvPr id="4" name="テキスト ボックス 3"/>
          <p:cNvSpPr txBox="1"/>
          <p:nvPr/>
        </p:nvSpPr>
        <p:spPr>
          <a:xfrm>
            <a:off x="4286248" y="4071942"/>
            <a:ext cx="4572032" cy="646331"/>
          </a:xfrm>
          <a:prstGeom prst="rect">
            <a:avLst/>
          </a:prstGeom>
          <a:noFill/>
        </p:spPr>
        <p:txBody>
          <a:bodyPr wrap="square" rtlCol="0">
            <a:spAutoFit/>
          </a:bodyPr>
          <a:lstStyle/>
          <a:p>
            <a:r>
              <a:rPr kumimoji="1" lang="ja-JP" altLang="en-US" sz="3600" dirty="0" smtClean="0"/>
              <a:t>・</a:t>
            </a:r>
            <a:r>
              <a:rPr kumimoji="1" lang="en-US" altLang="ja-JP" sz="3600" dirty="0" smtClean="0"/>
              <a:t>It need large grounds!</a:t>
            </a:r>
            <a:endParaRPr kumimoji="1" lang="ja-JP" altLang="en-US" sz="3600" dirty="0"/>
          </a:p>
        </p:txBody>
      </p:sp>
      <p:pic>
        <p:nvPicPr>
          <p:cNvPr id="2051" name="Picture 3" descr="F:\飢餓.bmp"/>
          <p:cNvPicPr>
            <a:picLocks noChangeAspect="1" noChangeArrowheads="1"/>
          </p:cNvPicPr>
          <p:nvPr/>
        </p:nvPicPr>
        <p:blipFill>
          <a:blip r:embed="rId3"/>
          <a:srcRect/>
          <a:stretch>
            <a:fillRect/>
          </a:stretch>
        </p:blipFill>
        <p:spPr bwMode="auto">
          <a:xfrm>
            <a:off x="5286380" y="1571612"/>
            <a:ext cx="3429024" cy="2286016"/>
          </a:xfrm>
          <a:prstGeom prst="rect">
            <a:avLst/>
          </a:prstGeom>
          <a:ln>
            <a:noFill/>
          </a:ln>
          <a:effectLst>
            <a:softEdge rad="112500"/>
          </a:effectLst>
        </p:spPr>
      </p:pic>
      <p:pic>
        <p:nvPicPr>
          <p:cNvPr id="2057" name="Picture 9" descr="F:\k.bmp"/>
          <p:cNvPicPr>
            <a:picLocks noChangeAspect="1" noChangeArrowheads="1"/>
          </p:cNvPicPr>
          <p:nvPr/>
        </p:nvPicPr>
        <p:blipFill>
          <a:blip r:embed="rId4" cstate="print"/>
          <a:srcRect/>
          <a:stretch>
            <a:fillRect/>
          </a:stretch>
        </p:blipFill>
        <p:spPr bwMode="auto">
          <a:xfrm>
            <a:off x="642910" y="2571744"/>
            <a:ext cx="3214710" cy="2385977"/>
          </a:xfrm>
          <a:prstGeom prst="rect">
            <a:avLst/>
          </a:prstGeom>
          <a:ln>
            <a:noFill/>
          </a:ln>
          <a:effectLst>
            <a:softEdge rad="112500"/>
          </a:effectLst>
        </p:spPr>
      </p:pic>
      <p:pic>
        <p:nvPicPr>
          <p:cNvPr id="13" name="Picture 2" descr="G:\生息地.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5074" y="4929198"/>
            <a:ext cx="2241368" cy="1682709"/>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28596" y="5643578"/>
            <a:ext cx="6357982" cy="646331"/>
          </a:xfrm>
          <a:prstGeom prst="rect">
            <a:avLst/>
          </a:prstGeom>
          <a:noFill/>
        </p:spPr>
        <p:txBody>
          <a:bodyPr wrap="square" rtlCol="0">
            <a:spAutoFit/>
          </a:bodyPr>
          <a:lstStyle/>
          <a:p>
            <a:r>
              <a:rPr kumimoji="1" lang="ja-JP" altLang="en-US" sz="3600" dirty="0" smtClean="0"/>
              <a:t>・</a:t>
            </a:r>
            <a:r>
              <a:rPr kumimoji="1" lang="en-US" altLang="ja-JP" sz="3600" dirty="0" smtClean="0"/>
              <a:t>Creatures</a:t>
            </a:r>
            <a:r>
              <a:rPr lang="ja-JP" altLang="en-US" sz="3600" dirty="0" smtClean="0"/>
              <a:t> </a:t>
            </a:r>
            <a:r>
              <a:rPr lang="en-US" altLang="ja-JP" sz="3600" dirty="0" smtClean="0"/>
              <a:t>will decrease</a:t>
            </a:r>
            <a:r>
              <a:rPr lang="ja-JP" altLang="en-US" sz="3600" dirty="0" smtClean="0"/>
              <a:t>！</a:t>
            </a:r>
            <a:endParaRPr kumimoji="1" lang="ja-JP" alt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7200" dirty="0" smtClean="0"/>
              <a:t>Trees</a:t>
            </a:r>
            <a:endParaRPr kumimoji="1" lang="ja-JP" altLang="en-US" sz="7200" dirty="0"/>
          </a:p>
        </p:txBody>
      </p:sp>
      <p:pic>
        <p:nvPicPr>
          <p:cNvPr id="4" name="Picture 4" descr="G:\森林.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7624" y="1412776"/>
            <a:ext cx="6912768" cy="51845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39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sz="6000" dirty="0" smtClean="0"/>
              <a:t>Merit of</a:t>
            </a:r>
            <a:r>
              <a:rPr lang="ja-JP" altLang="en-US" sz="6000" dirty="0" smtClean="0"/>
              <a:t>　</a:t>
            </a:r>
            <a:r>
              <a:rPr lang="en-US" altLang="ja-JP" sz="6000" dirty="0" smtClean="0"/>
              <a:t>trees</a:t>
            </a:r>
            <a:endParaRPr kumimoji="1" lang="ja-JP" altLang="en-US" sz="6000" dirty="0"/>
          </a:p>
        </p:txBody>
      </p:sp>
      <p:pic>
        <p:nvPicPr>
          <p:cNvPr id="4" name="Picture 2" descr="F:\空気.bmp"/>
          <p:cNvPicPr>
            <a:picLocks noGrp="1" noChangeAspect="1" noChangeArrowheads="1"/>
          </p:cNvPicPr>
          <p:nvPr>
            <p:ph idx="1"/>
          </p:nvPr>
        </p:nvPicPr>
        <p:blipFill>
          <a:blip r:embed="rId3"/>
          <a:srcRect/>
          <a:stretch>
            <a:fillRect/>
          </a:stretch>
        </p:blipFill>
        <p:spPr bwMode="auto">
          <a:xfrm>
            <a:off x="6242839" y="3210326"/>
            <a:ext cx="2649503" cy="1983161"/>
          </a:xfrm>
          <a:prstGeom prst="rect">
            <a:avLst/>
          </a:prstGeom>
          <a:noFill/>
        </p:spPr>
      </p:pic>
      <p:sp>
        <p:nvSpPr>
          <p:cNvPr id="5" name="テキスト ボックス 4"/>
          <p:cNvSpPr txBox="1"/>
          <p:nvPr/>
        </p:nvSpPr>
        <p:spPr>
          <a:xfrm>
            <a:off x="674060" y="2173320"/>
            <a:ext cx="3857652" cy="646331"/>
          </a:xfrm>
          <a:prstGeom prst="rect">
            <a:avLst/>
          </a:prstGeom>
          <a:noFill/>
        </p:spPr>
        <p:txBody>
          <a:bodyPr wrap="square" rtlCol="0">
            <a:spAutoFit/>
          </a:bodyPr>
          <a:lstStyle/>
          <a:p>
            <a:r>
              <a:rPr lang="ja-JP" altLang="en-US" sz="3600" dirty="0" smtClean="0"/>
              <a:t>・</a:t>
            </a:r>
            <a:r>
              <a:rPr lang="en-US" altLang="ja-JP" sz="3600" dirty="0" smtClean="0"/>
              <a:t>Creatures can live!</a:t>
            </a:r>
            <a:endParaRPr kumimoji="1" lang="ja-JP" altLang="en-US" sz="3600" dirty="0"/>
          </a:p>
        </p:txBody>
      </p:sp>
      <p:pic>
        <p:nvPicPr>
          <p:cNvPr id="3074" name="Picture 2" descr="F:\お.bmp"/>
          <p:cNvPicPr>
            <a:picLocks noChangeAspect="1" noChangeArrowheads="1"/>
          </p:cNvPicPr>
          <p:nvPr/>
        </p:nvPicPr>
        <p:blipFill>
          <a:blip r:embed="rId4" cstate="print"/>
          <a:srcRect/>
          <a:stretch>
            <a:fillRect/>
          </a:stretch>
        </p:blipFill>
        <p:spPr bwMode="auto">
          <a:xfrm>
            <a:off x="4860032" y="1569532"/>
            <a:ext cx="2309266" cy="1640794"/>
          </a:xfrm>
          <a:prstGeom prst="rect">
            <a:avLst/>
          </a:prstGeom>
          <a:ln>
            <a:noFill/>
          </a:ln>
          <a:effectLst>
            <a:softEdge rad="112500"/>
          </a:effectLst>
        </p:spPr>
      </p:pic>
      <p:sp>
        <p:nvSpPr>
          <p:cNvPr id="7" name="テキスト ボックス 6"/>
          <p:cNvSpPr txBox="1"/>
          <p:nvPr/>
        </p:nvSpPr>
        <p:spPr>
          <a:xfrm>
            <a:off x="680448" y="3420055"/>
            <a:ext cx="4857784" cy="646331"/>
          </a:xfrm>
          <a:prstGeom prst="rect">
            <a:avLst/>
          </a:prstGeom>
          <a:noFill/>
        </p:spPr>
        <p:txBody>
          <a:bodyPr wrap="square" rtlCol="0">
            <a:spAutoFit/>
          </a:bodyPr>
          <a:lstStyle/>
          <a:p>
            <a:r>
              <a:rPr kumimoji="1" lang="ja-JP" altLang="en-US" sz="3600" dirty="0" smtClean="0"/>
              <a:t>・</a:t>
            </a:r>
            <a:r>
              <a:rPr kumimoji="1" lang="en-US" altLang="ja-JP" sz="3600" dirty="0" smtClean="0"/>
              <a:t>It can change clean air!</a:t>
            </a:r>
            <a:endParaRPr kumimoji="1" lang="ja-JP" altLang="en-US" sz="3600" dirty="0"/>
          </a:p>
        </p:txBody>
      </p:sp>
      <p:sp>
        <p:nvSpPr>
          <p:cNvPr id="8" name="テキスト ボックス 7"/>
          <p:cNvSpPr txBox="1"/>
          <p:nvPr/>
        </p:nvSpPr>
        <p:spPr>
          <a:xfrm>
            <a:off x="3778244" y="5370570"/>
            <a:ext cx="4929190" cy="646331"/>
          </a:xfrm>
          <a:prstGeom prst="rect">
            <a:avLst/>
          </a:prstGeom>
          <a:noFill/>
        </p:spPr>
        <p:txBody>
          <a:bodyPr wrap="square" rtlCol="0">
            <a:spAutoFit/>
          </a:bodyPr>
          <a:lstStyle/>
          <a:p>
            <a:r>
              <a:rPr lang="ja-JP" altLang="en-US" sz="3600" dirty="0" smtClean="0"/>
              <a:t>・</a:t>
            </a:r>
            <a:r>
              <a:rPr lang="en-US" altLang="ja-JP" sz="3600" dirty="0" smtClean="0"/>
              <a:t>it can </a:t>
            </a:r>
            <a:r>
              <a:rPr lang="en-US" sz="3600" dirty="0" smtClean="0"/>
              <a:t>produce foods!</a:t>
            </a:r>
            <a:endParaRPr kumimoji="1" lang="ja-JP" altLang="en-US" sz="3600" dirty="0"/>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4342904"/>
            <a:ext cx="3096344" cy="20553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2214554"/>
            <a:ext cx="8329642" cy="2297106"/>
          </a:xfrm>
        </p:spPr>
        <p:txBody>
          <a:bodyPr>
            <a:normAutofit/>
          </a:bodyPr>
          <a:lstStyle/>
          <a:p>
            <a:r>
              <a:rPr lang="en-US" sz="8000" dirty="0" smtClean="0"/>
              <a:t>Demerit of trees…?</a:t>
            </a:r>
            <a:endParaRPr kumimoji="1" lang="ja-JP" altLang="en-US" sz="8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Trees are important…!?</a:t>
            </a:r>
            <a:endParaRPr kumimoji="1" lang="ja-JP" altLang="en-US" dirty="0"/>
          </a:p>
        </p:txBody>
      </p:sp>
      <p:pic>
        <p:nvPicPr>
          <p:cNvPr id="6147" name="Picture 3" descr="G:\火.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5536" y="1844824"/>
            <a:ext cx="8460432" cy="4446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5012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We think </a:t>
            </a:r>
            <a:r>
              <a:rPr kumimoji="1" lang="en-US" altLang="ja-JP" dirty="0" smtClean="0"/>
              <a:t>we should…</a:t>
            </a:r>
            <a:endParaRPr kumimoji="1" lang="ja-JP" altLang="en-US" dirty="0"/>
          </a:p>
        </p:txBody>
      </p:sp>
      <p:pic>
        <p:nvPicPr>
          <p:cNvPr id="1026" name="Picture 2" descr="F:\手.bmp"/>
          <p:cNvPicPr>
            <a:picLocks noChangeAspect="1" noChangeArrowheads="1"/>
          </p:cNvPicPr>
          <p:nvPr/>
        </p:nvPicPr>
        <p:blipFill>
          <a:blip r:embed="rId3"/>
          <a:srcRect/>
          <a:stretch>
            <a:fillRect/>
          </a:stretch>
        </p:blipFill>
        <p:spPr bwMode="auto">
          <a:xfrm>
            <a:off x="3000364" y="4429132"/>
            <a:ext cx="3061259" cy="1885954"/>
          </a:xfrm>
          <a:prstGeom prst="rect">
            <a:avLst/>
          </a:prstGeom>
          <a:noFill/>
        </p:spPr>
      </p:pic>
      <p:pic>
        <p:nvPicPr>
          <p:cNvPr id="5" name="Picture 3" descr="G:\油.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48" y="2428868"/>
            <a:ext cx="3214710" cy="245958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4" descr="G:\森林.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6380" y="2357430"/>
            <a:ext cx="2975791" cy="255480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Which do you think better?</a:t>
            </a:r>
            <a:endParaRPr kumimoji="1" lang="ja-JP" altLang="en-US" dirty="0"/>
          </a:p>
        </p:txBody>
      </p:sp>
      <p:pic>
        <p:nvPicPr>
          <p:cNvPr id="7171" name="Picture 3" descr="G:\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28800"/>
            <a:ext cx="4029081" cy="30826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G:\森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170134"/>
            <a:ext cx="4043941" cy="34718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3803068" y="2879995"/>
            <a:ext cx="1757178" cy="1569660"/>
          </a:xfrm>
          <a:prstGeom prst="rect">
            <a:avLst/>
          </a:prstGeom>
          <a:noFill/>
        </p:spPr>
        <p:txBody>
          <a:bodyPr wrap="square" rtlCol="0">
            <a:spAutoFit/>
          </a:bodyPr>
          <a:lstStyle/>
          <a:p>
            <a:r>
              <a:rPr lang="en-US" altLang="ja-JP" sz="9600" dirty="0" smtClean="0"/>
              <a:t>or</a:t>
            </a:r>
            <a:endParaRPr kumimoji="1" lang="ja-JP" altLang="en-US" sz="9600" dirty="0"/>
          </a:p>
        </p:txBody>
      </p:sp>
    </p:spTree>
    <p:extLst>
      <p:ext uri="{BB962C8B-B14F-4D97-AF65-F5344CB8AC3E}">
        <p14:creationId xmlns:p14="http://schemas.microsoft.com/office/powerpoint/2010/main" val="2798211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23528" y="96661"/>
            <a:ext cx="4917232" cy="1143000"/>
          </a:xfrm>
        </p:spPr>
        <p:txBody>
          <a:bodyPr>
            <a:normAutofit/>
          </a:bodyPr>
          <a:lstStyle/>
          <a:p>
            <a:r>
              <a:rPr kumimoji="1" lang="en-US" altLang="ja-JP" sz="5400" b="1" dirty="0" smtClean="0"/>
              <a:t>Thank you</a:t>
            </a:r>
            <a:endParaRPr kumimoji="1" lang="ja-JP" altLang="en-US" sz="5400" b="1" dirty="0"/>
          </a:p>
        </p:txBody>
      </p:sp>
      <p:sp>
        <p:nvSpPr>
          <p:cNvPr id="4" name="ハート 3"/>
          <p:cNvSpPr/>
          <p:nvPr/>
        </p:nvSpPr>
        <p:spPr>
          <a:xfrm>
            <a:off x="467544" y="382820"/>
            <a:ext cx="504056" cy="570682"/>
          </a:xfrm>
          <a:prstGeom prst="heart">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2345" y="332656"/>
            <a:ext cx="536575" cy="620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7689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lstStyle/>
          <a:p>
            <a:r>
              <a:rPr lang="en-US" altLang="ja-JP" dirty="0" smtClean="0"/>
              <a:t>Trees  are  decreasing</a:t>
            </a:r>
            <a:endParaRPr kumimoji="1" lang="ja-JP" altLang="en-US" dirty="0"/>
          </a:p>
        </p:txBody>
      </p:sp>
      <p:pic>
        <p:nvPicPr>
          <p:cNvPr id="1026" name="Picture 2" descr="http://ord.yahoo.co.jp/o/image/SIG=12voi4qhq/EXP=1355541797;_ylc=X3IDMgRmc3QDMARpZHgDMARvaWQDQU5kOUdjUWE4dVV6a1Npb3FuMmtrMFlhZ0VkR1dDM0RJQ254MFJsUklFblZEdEw5dzBzckZZbEhObmhiUGtFBHADNXFPdTVwNlg1THlRNW82aARwb3MDNDQEc2VjA3NodwRzbGsDcmk-/*-http%3A/images.wildmadagascar.org/pictures/tana-maroantsetra/lavaka_0077.jpg"/>
          <p:cNvPicPr>
            <a:picLocks noGrp="1" noChangeAspect="1" noChangeArrowheads="1"/>
          </p:cNvPicPr>
          <p:nvPr>
            <p:ph idx="1"/>
          </p:nvPr>
        </p:nvPicPr>
        <p:blipFill>
          <a:blip r:embed="rId3"/>
          <a:srcRect/>
          <a:stretch>
            <a:fillRect/>
          </a:stretch>
        </p:blipFill>
        <p:spPr bwMode="auto">
          <a:xfrm>
            <a:off x="1043608" y="1412776"/>
            <a:ext cx="7200800" cy="496655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Creature…</a:t>
            </a:r>
            <a:endParaRPr kumimoji="1" lang="ja-JP" altLang="en-US" dirty="0"/>
          </a:p>
        </p:txBody>
      </p:sp>
      <p:pic>
        <p:nvPicPr>
          <p:cNvPr id="5122" name="Picture 2" descr="G:\生息地.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7624" y="1412776"/>
            <a:ext cx="6984776" cy="5243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60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srcRect/>
          <a:stretch>
            <a:fillRect/>
          </a:stretch>
        </p:blipFill>
        <p:spPr bwMode="auto">
          <a:xfrm>
            <a:off x="395536" y="548680"/>
            <a:ext cx="8496944" cy="5366882"/>
          </a:xfrm>
          <a:prstGeom prst="rect">
            <a:avLst/>
          </a:prstGeom>
          <a:noFill/>
          <a:ln w="9525">
            <a:noFill/>
            <a:miter lim="800000"/>
            <a:headEnd/>
            <a:tailEnd/>
          </a:ln>
          <a:effectLst/>
        </p:spPr>
      </p:pic>
    </p:spTree>
    <p:extLst>
      <p:ext uri="{BB962C8B-B14F-4D97-AF65-F5344CB8AC3E}">
        <p14:creationId xmlns:p14="http://schemas.microsoft.com/office/powerpoint/2010/main" val="1967272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What</a:t>
            </a:r>
            <a:r>
              <a:rPr lang="ja-JP" altLang="en-US" dirty="0" smtClean="0"/>
              <a:t>  </a:t>
            </a:r>
            <a:r>
              <a:rPr lang="en-US" altLang="ja-JP" dirty="0" smtClean="0"/>
              <a:t>is  </a:t>
            </a:r>
            <a:r>
              <a:rPr lang="en-US" dirty="0" smtClean="0"/>
              <a:t>biomass fuel?</a:t>
            </a:r>
            <a:endParaRPr kumimoji="1" lang="ja-JP" altLang="en-US" dirty="0"/>
          </a:p>
        </p:txBody>
      </p:sp>
      <p:pic>
        <p:nvPicPr>
          <p:cNvPr id="6" name="Picture 2"/>
          <p:cNvPicPr>
            <a:picLocks noGrp="1" noChangeAspect="1" noChangeArrowheads="1"/>
          </p:cNvPicPr>
          <p:nvPr>
            <p:ph idx="1"/>
          </p:nvPr>
        </p:nvPicPr>
        <p:blipFill>
          <a:blip r:embed="rId3"/>
          <a:srcRect/>
          <a:stretch>
            <a:fillRect/>
          </a:stretch>
        </p:blipFill>
        <p:spPr bwMode="auto">
          <a:xfrm>
            <a:off x="1547664" y="1340768"/>
            <a:ext cx="6192688" cy="5102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043890" cy="868346"/>
          </a:xfrm>
        </p:spPr>
        <p:txBody>
          <a:bodyPr>
            <a:noAutofit/>
          </a:bodyPr>
          <a:lstStyle/>
          <a:p>
            <a:r>
              <a:rPr lang="en-US" sz="8000" dirty="0" smtClean="0"/>
              <a:t>materials</a:t>
            </a:r>
            <a:endParaRPr kumimoji="1" lang="ja-JP" altLang="en-US" sz="8000" dirty="0"/>
          </a:p>
        </p:txBody>
      </p:sp>
      <p:pic>
        <p:nvPicPr>
          <p:cNvPr id="4" name="Picture 2" descr="G:\小麦.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3888432" cy="26884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1" name="Picture 3" descr="G:\とうもろこ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3006" y="3717032"/>
            <a:ext cx="3476104" cy="26070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G:\サトウキビ１.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1196752"/>
            <a:ext cx="3822781" cy="2671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4067944" y="6150114"/>
            <a:ext cx="1427106" cy="707886"/>
          </a:xfrm>
          <a:prstGeom prst="rect">
            <a:avLst/>
          </a:prstGeom>
          <a:noFill/>
        </p:spPr>
        <p:txBody>
          <a:bodyPr wrap="square" rtlCol="0">
            <a:spAutoFit/>
          </a:bodyPr>
          <a:lstStyle/>
          <a:p>
            <a:r>
              <a:rPr kumimoji="1" lang="en-US" altLang="ja-JP" sz="4000" dirty="0" smtClean="0"/>
              <a:t>corn</a:t>
            </a:r>
            <a:endParaRPr kumimoji="1" lang="ja-JP" altLang="en-US" sz="4000" dirty="0"/>
          </a:p>
        </p:txBody>
      </p:sp>
      <p:sp>
        <p:nvSpPr>
          <p:cNvPr id="5" name="テキスト ボックス 4"/>
          <p:cNvSpPr txBox="1"/>
          <p:nvPr/>
        </p:nvSpPr>
        <p:spPr>
          <a:xfrm>
            <a:off x="762109" y="3717032"/>
            <a:ext cx="1656184" cy="707886"/>
          </a:xfrm>
          <a:prstGeom prst="rect">
            <a:avLst/>
          </a:prstGeom>
          <a:noFill/>
        </p:spPr>
        <p:txBody>
          <a:bodyPr wrap="square" rtlCol="0">
            <a:spAutoFit/>
          </a:bodyPr>
          <a:lstStyle/>
          <a:p>
            <a:r>
              <a:rPr lang="en-US" altLang="ja-JP" sz="4000" dirty="0" smtClean="0"/>
              <a:t>wheat</a:t>
            </a:r>
            <a:endParaRPr kumimoji="1" lang="ja-JP" altLang="en-US" sz="4000" dirty="0"/>
          </a:p>
        </p:txBody>
      </p:sp>
      <p:sp>
        <p:nvSpPr>
          <p:cNvPr id="6" name="テキスト ボックス 5"/>
          <p:cNvSpPr txBox="1"/>
          <p:nvPr/>
        </p:nvSpPr>
        <p:spPr>
          <a:xfrm>
            <a:off x="6588224" y="3778587"/>
            <a:ext cx="2784890" cy="646331"/>
          </a:xfrm>
          <a:prstGeom prst="rect">
            <a:avLst/>
          </a:prstGeom>
          <a:noFill/>
        </p:spPr>
        <p:txBody>
          <a:bodyPr wrap="square" rtlCol="0">
            <a:spAutoFit/>
          </a:bodyPr>
          <a:lstStyle/>
          <a:p>
            <a:r>
              <a:rPr lang="en-US" altLang="ja-JP" sz="3600" dirty="0" smtClean="0"/>
              <a:t>Sugar cane</a:t>
            </a:r>
            <a:endParaRPr kumimoji="1" lang="ja-JP" altLang="en-US" sz="3600" dirty="0"/>
          </a:p>
        </p:txBody>
      </p:sp>
      <p:pic>
        <p:nvPicPr>
          <p:cNvPr id="9" name="Picture 5" descr="G:\サトウキビ２.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02662" y="642918"/>
            <a:ext cx="1741338" cy="115878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For  biomass fuel  …</a:t>
            </a:r>
            <a:endParaRPr kumimoji="1" lang="ja-JP" altLang="en-US" dirty="0"/>
          </a:p>
        </p:txBody>
      </p:sp>
      <p:pic>
        <p:nvPicPr>
          <p:cNvPr id="18434" name="Picture 2" descr="http://www.ecool.jp/news/images/e_adb11_1112_002_s.jpg"/>
          <p:cNvPicPr>
            <a:picLocks noChangeAspect="1" noChangeArrowheads="1"/>
          </p:cNvPicPr>
          <p:nvPr/>
        </p:nvPicPr>
        <p:blipFill>
          <a:blip r:embed="rId3"/>
          <a:srcRect/>
          <a:stretch>
            <a:fillRect/>
          </a:stretch>
        </p:blipFill>
        <p:spPr bwMode="auto">
          <a:xfrm>
            <a:off x="467544" y="1772816"/>
            <a:ext cx="4104456" cy="4608510"/>
          </a:xfrm>
          <a:prstGeom prst="rect">
            <a:avLst/>
          </a:prstGeom>
          <a:noFill/>
        </p:spPr>
      </p:pic>
      <p:pic>
        <p:nvPicPr>
          <p:cNvPr id="4" name="コンテンツ プレースホルダ 7" descr="untitled.bmp"/>
          <p:cNvPicPr>
            <a:picLocks noGrp="1" noChangeAspect="1"/>
          </p:cNvPicPr>
          <p:nvPr>
            <p:ph idx="1"/>
          </p:nvPr>
        </p:nvPicPr>
        <p:blipFill>
          <a:blip r:embed="rId4"/>
          <a:stretch>
            <a:fillRect/>
          </a:stretch>
        </p:blipFill>
        <p:spPr>
          <a:xfrm>
            <a:off x="4788024" y="1721317"/>
            <a:ext cx="4050978" cy="4660009"/>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6000" dirty="0" smtClean="0"/>
              <a:t>biomass fuel </a:t>
            </a:r>
            <a:endParaRPr kumimoji="1" lang="ja-JP" altLang="en-US" sz="6000" dirty="0"/>
          </a:p>
        </p:txBody>
      </p:sp>
      <p:pic>
        <p:nvPicPr>
          <p:cNvPr id="4" name="Picture 3" descr="G:\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34" y="1628800"/>
            <a:ext cx="6696744" cy="51237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049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normAutofit/>
          </a:bodyPr>
          <a:lstStyle/>
          <a:p>
            <a:r>
              <a:rPr lang="en-US" sz="5400" dirty="0" smtClean="0"/>
              <a:t>Merit of </a:t>
            </a:r>
            <a:r>
              <a:rPr lang="en-US" altLang="ja-JP" sz="5400" dirty="0" smtClean="0"/>
              <a:t>biomass fuel </a:t>
            </a:r>
            <a:endParaRPr kumimoji="1" lang="ja-JP" altLang="en-US" sz="5400" dirty="0"/>
          </a:p>
        </p:txBody>
      </p:sp>
      <p:sp>
        <p:nvSpPr>
          <p:cNvPr id="3" name="コンテンツ プレースホルダ 2"/>
          <p:cNvSpPr>
            <a:spLocks noGrp="1"/>
          </p:cNvSpPr>
          <p:nvPr>
            <p:ph idx="1"/>
          </p:nvPr>
        </p:nvSpPr>
        <p:spPr>
          <a:xfrm>
            <a:off x="1428728" y="5572140"/>
            <a:ext cx="6786610" cy="971544"/>
          </a:xfrm>
        </p:spPr>
        <p:txBody>
          <a:bodyPr>
            <a:normAutofit/>
          </a:bodyPr>
          <a:lstStyle/>
          <a:p>
            <a:r>
              <a:rPr lang="en-US" altLang="ja-JP" sz="3600" dirty="0" smtClean="0"/>
              <a:t>It can decrease </a:t>
            </a:r>
            <a:r>
              <a:rPr lang="en-US" sz="3600" dirty="0" smtClean="0"/>
              <a:t>carbon dioxide !</a:t>
            </a:r>
          </a:p>
          <a:p>
            <a:endParaRPr kumimoji="1" lang="ja-JP" altLang="en-US" dirty="0"/>
          </a:p>
        </p:txBody>
      </p:sp>
      <p:pic>
        <p:nvPicPr>
          <p:cNvPr id="1026" name="Picture 2" descr="F:\空気.bmp"/>
          <p:cNvPicPr>
            <a:picLocks noChangeAspect="1" noChangeArrowheads="1"/>
          </p:cNvPicPr>
          <p:nvPr/>
        </p:nvPicPr>
        <p:blipFill>
          <a:blip r:embed="rId3"/>
          <a:srcRect/>
          <a:stretch>
            <a:fillRect/>
          </a:stretch>
        </p:blipFill>
        <p:spPr bwMode="auto">
          <a:xfrm>
            <a:off x="2000232" y="1777146"/>
            <a:ext cx="5286412" cy="380239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TotalTime>
  <Words>551</Words>
  <Application>Microsoft Office PowerPoint</Application>
  <PresentationFormat>画面に合わせる (4:3)</PresentationFormat>
  <Paragraphs>85</Paragraphs>
  <Slides>17</Slides>
  <Notes>17</Notes>
  <HiddenSlides>0</HiddenSlides>
  <MMClips>0</MMClips>
  <ScaleCrop>false</ScaleCrop>
  <HeadingPairs>
    <vt:vector size="4" baseType="variant">
      <vt:variant>
        <vt:lpstr>テーマ</vt:lpstr>
      </vt:variant>
      <vt:variant>
        <vt:i4>2</vt:i4>
      </vt:variant>
      <vt:variant>
        <vt:lpstr>スライド タイトル</vt:lpstr>
      </vt:variant>
      <vt:variant>
        <vt:i4>17</vt:i4>
      </vt:variant>
    </vt:vector>
  </HeadingPairs>
  <TitlesOfParts>
    <vt:vector size="19" baseType="lpstr">
      <vt:lpstr>Office テーマ</vt:lpstr>
      <vt:lpstr>1_Office テーマ</vt:lpstr>
      <vt:lpstr>PowerPoint プレゼンテーション</vt:lpstr>
      <vt:lpstr>Trees  are  decreasing</vt:lpstr>
      <vt:lpstr>Creature…</vt:lpstr>
      <vt:lpstr>PowerPoint プレゼンテーション</vt:lpstr>
      <vt:lpstr>What  is  biomass fuel?</vt:lpstr>
      <vt:lpstr>materials</vt:lpstr>
      <vt:lpstr>For  biomass fuel  …</vt:lpstr>
      <vt:lpstr>biomass fuel </vt:lpstr>
      <vt:lpstr>Merit of biomass fuel </vt:lpstr>
      <vt:lpstr>Demerit of biomass fuel </vt:lpstr>
      <vt:lpstr>Trees</vt:lpstr>
      <vt:lpstr>Merit of　trees</vt:lpstr>
      <vt:lpstr>Demerit of trees…?</vt:lpstr>
      <vt:lpstr>Trees are important…!?</vt:lpstr>
      <vt:lpstr>We think we should…</vt:lpstr>
      <vt:lpstr>Which do you think better?</vt:lpstr>
      <vt:lpstr>Thank you</vt:lpstr>
    </vt:vector>
  </TitlesOfParts>
  <Company>FJ-WORK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fsl</dc:creator>
  <cp:lastModifiedBy>koji02ex</cp:lastModifiedBy>
  <cp:revision>34</cp:revision>
  <dcterms:created xsi:type="dcterms:W3CDTF">2012-12-11T05:55:39Z</dcterms:created>
  <dcterms:modified xsi:type="dcterms:W3CDTF">2012-12-22T02:17:39Z</dcterms:modified>
</cp:coreProperties>
</file>