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6"/>
  </p:notesMasterIdLst>
  <p:handoutMasterIdLst>
    <p:handoutMasterId r:id="rId17"/>
  </p:handoutMasterIdLst>
  <p:sldIdLst>
    <p:sldId id="263" r:id="rId3"/>
    <p:sldId id="260" r:id="rId4"/>
    <p:sldId id="265" r:id="rId5"/>
    <p:sldId id="264" r:id="rId6"/>
    <p:sldId id="259" r:id="rId7"/>
    <p:sldId id="257" r:id="rId8"/>
    <p:sldId id="261" r:id="rId9"/>
    <p:sldId id="262" r:id="rId10"/>
    <p:sldId id="269" r:id="rId11"/>
    <p:sldId id="270" r:id="rId12"/>
    <p:sldId id="266" r:id="rId13"/>
    <p:sldId id="267" r:id="rId14"/>
    <p:sldId id="268" r:id="rId1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77211" autoAdjust="0"/>
  </p:normalViewPr>
  <p:slideViewPr>
    <p:cSldViewPr>
      <p:cViewPr varScale="1">
        <p:scale>
          <a:sx n="59" d="100"/>
          <a:sy n="59" d="100"/>
        </p:scale>
        <p:origin x="-146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D84852C-B13B-4175-9C64-3F03E88785FE}" type="datetimeFigureOut">
              <a:rPr kumimoji="1" lang="ja-JP" altLang="en-US" smtClean="0"/>
              <a:t>2012/12/16</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C88D40D-1073-4399-BF18-6F3B46002A4C}" type="slidenum">
              <a:rPr kumimoji="1" lang="ja-JP" altLang="en-US" smtClean="0"/>
              <a:t>‹#›</a:t>
            </a:fld>
            <a:endParaRPr kumimoji="1" lang="ja-JP" altLang="en-US"/>
          </a:p>
        </p:txBody>
      </p:sp>
    </p:spTree>
    <p:extLst>
      <p:ext uri="{BB962C8B-B14F-4D97-AF65-F5344CB8AC3E}">
        <p14:creationId xmlns:p14="http://schemas.microsoft.com/office/powerpoint/2010/main" val="3583017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F31274-9740-48A3-8F6E-98F1E3B1908E}" type="datetimeFigureOut">
              <a:rPr kumimoji="1" lang="ja-JP" altLang="en-US" smtClean="0"/>
              <a:t>2012/12/16</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7E156F-8284-4F57-B02F-E3BB6D777CC3}" type="slidenum">
              <a:rPr kumimoji="1" lang="ja-JP" altLang="en-US" smtClean="0"/>
              <a:t>‹#›</a:t>
            </a:fld>
            <a:endParaRPr kumimoji="1" lang="ja-JP" altLang="en-US"/>
          </a:p>
        </p:txBody>
      </p:sp>
    </p:spTree>
    <p:extLst>
      <p:ext uri="{BB962C8B-B14F-4D97-AF65-F5344CB8AC3E}">
        <p14:creationId xmlns:p14="http://schemas.microsoft.com/office/powerpoint/2010/main" val="241327706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FRESH LEMON</a:t>
            </a:r>
            <a:r>
              <a:rPr kumimoji="1" lang="en-US" altLang="ja-JP" baseline="0" dirty="0" smtClean="0"/>
              <a:t> !!</a:t>
            </a: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t>1</a:t>
            </a:fld>
            <a:endParaRPr kumimoji="1" lang="ja-JP" altLang="en-US"/>
          </a:p>
        </p:txBody>
      </p:sp>
    </p:spTree>
    <p:extLst>
      <p:ext uri="{BB962C8B-B14F-4D97-AF65-F5344CB8AC3E}">
        <p14:creationId xmlns:p14="http://schemas.microsoft.com/office/powerpoint/2010/main" val="34894781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私たちは、バイオ燃料について調べるうちに、バイオ燃料のデメリットについて知って、それでは”バイオ燃料を作る”　のと　”木を残す”のとはどちらがいいのだろうと考えた。</a:t>
            </a:r>
          </a:p>
          <a:p>
            <a:r>
              <a:rPr kumimoji="1" lang="ja-JP" altLang="en-US" dirty="0" smtClean="0"/>
              <a:t>そこで私たちは、木を残しておく、　メリットとデメリットについても調べることにした。</a:t>
            </a:r>
          </a:p>
          <a:p>
            <a:endParaRPr kumimoji="1" lang="ja-JP" altLang="en-US" dirty="0" smtClean="0"/>
          </a:p>
          <a:p>
            <a:r>
              <a:rPr kumimoji="1" lang="ja-JP" altLang="en-US" dirty="0" smtClean="0"/>
              <a:t>木を残しておくメリット</a:t>
            </a:r>
          </a:p>
          <a:p>
            <a:r>
              <a:rPr kumimoji="1" lang="ja-JP" altLang="en-US" dirty="0" smtClean="0"/>
              <a:t>みなさんが知っている通り、</a:t>
            </a:r>
          </a:p>
          <a:p>
            <a:r>
              <a:rPr kumimoji="1" lang="ja-JP" altLang="en-US" dirty="0" smtClean="0"/>
              <a:t>木があると多くの生き物が生息できます。また多くの木があると、多くの二酸化炭素を酸素に変え、環境汚染も減少できます。</a:t>
            </a:r>
          </a:p>
          <a:p>
            <a:r>
              <a:rPr kumimoji="1" lang="ja-JP" altLang="en-US" dirty="0" smtClean="0"/>
              <a:t>食料も生産することができ、洪水やなだれをせき止めてくれます。</a:t>
            </a:r>
          </a:p>
          <a:p>
            <a:endParaRPr kumimoji="1" lang="ja-JP" altLang="en-US" dirty="0" smtClean="0"/>
          </a:p>
          <a:p>
            <a:r>
              <a:rPr kumimoji="1" lang="ja-JP" altLang="en-US" dirty="0" smtClean="0"/>
              <a:t>次にデメリットは何だろうか？</a:t>
            </a:r>
          </a:p>
          <a:p>
            <a:r>
              <a:rPr kumimoji="1" lang="ja-JP" altLang="en-US" dirty="0" smtClean="0"/>
              <a:t>バイオ燃料のような土地を必要と</a:t>
            </a:r>
            <a:r>
              <a:rPr kumimoji="1" lang="ja-JP" altLang="en-US" dirty="0" err="1" smtClean="0"/>
              <a:t>するする</a:t>
            </a:r>
            <a:r>
              <a:rPr kumimoji="1" lang="ja-JP" altLang="en-US" dirty="0" smtClean="0"/>
              <a:t>ものにはデメリットになるが、考えてみると、木にデメリットはほとんどありません。</a:t>
            </a:r>
          </a:p>
          <a:p>
            <a:endParaRPr kumimoji="1" lang="ja-JP" altLang="en-US" dirty="0" smtClean="0"/>
          </a:p>
          <a:p>
            <a:r>
              <a:rPr kumimoji="1" lang="ja-JP" altLang="en-US" dirty="0" smtClean="0"/>
              <a:t>森林があるおかげで、私たちは安全で快適に暮らすことができています。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t>10</a:t>
            </a:fld>
            <a:endParaRPr kumimoji="1" lang="ja-JP" altLang="en-US"/>
          </a:p>
        </p:txBody>
      </p:sp>
    </p:spTree>
    <p:extLst>
      <p:ext uri="{BB962C8B-B14F-4D97-AF65-F5344CB8AC3E}">
        <p14:creationId xmlns:p14="http://schemas.microsoft.com/office/powerpoint/2010/main" val="15156703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これらを見てみると、私たちは、木を燃やしてまで作るバイオ燃料はそれなりの効果があるように</a:t>
            </a:r>
            <a:r>
              <a:rPr kumimoji="1" lang="ja-JP" altLang="en-US" dirty="0" err="1" smtClean="0"/>
              <a:t>思わなっ</a:t>
            </a:r>
            <a:r>
              <a:rPr kumimoji="1" lang="ja-JP" altLang="en-US" dirty="0" smtClean="0"/>
              <a:t>かたので、”木を残しておくほうがいい”と私たちは、考えました。</a:t>
            </a:r>
          </a:p>
          <a:p>
            <a:r>
              <a:rPr kumimoji="1" lang="ja-JP" altLang="en-US" dirty="0" smtClean="0"/>
              <a:t>しかし、どちらのほうがいいと断定することはできません。</a:t>
            </a: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t>11</a:t>
            </a:fld>
            <a:endParaRPr kumimoji="1" lang="ja-JP" altLang="en-US"/>
          </a:p>
        </p:txBody>
      </p:sp>
    </p:spTree>
    <p:extLst>
      <p:ext uri="{BB962C8B-B14F-4D97-AF65-F5344CB8AC3E}">
        <p14:creationId xmlns:p14="http://schemas.microsoft.com/office/powerpoint/2010/main" val="36513919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今言えることは、人々は地球環境とのバランスを考えていくべきだということ。</a:t>
            </a:r>
          </a:p>
          <a:p>
            <a:r>
              <a:rPr kumimoji="1" lang="ja-JP" altLang="en-US" dirty="0" smtClean="0"/>
              <a:t>そして、土地の有効活用を進め、最小限の土地から、最大限の生産力を引き出すことを、世界規模で取り組んでいく必要があると思う。</a:t>
            </a:r>
          </a:p>
          <a:p>
            <a:endParaRPr kumimoji="1" lang="ja-JP" altLang="en-US" dirty="0" smtClean="0"/>
          </a:p>
          <a:p>
            <a:r>
              <a:rPr kumimoji="1" lang="ja-JP" altLang="en-US" dirty="0" smtClean="0"/>
              <a:t>バイオ燃料の生産が進む今、あなたたちはバイオ燃料を生産するのと、森林を残すのとどちらがいいと思いますか？</a:t>
            </a:r>
            <a:endParaRPr kumimoji="1" lang="en-US" altLang="ja-JP" dirty="0" smtClean="0"/>
          </a:p>
          <a:p>
            <a:endParaRPr kumimoji="1" lang="en-US" altLang="ja-JP" dirty="0" smtClean="0"/>
          </a:p>
          <a:p>
            <a:r>
              <a:rPr kumimoji="1" lang="en-US" altLang="ja-JP" dirty="0" smtClean="0"/>
              <a:t>END</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t>12</a:t>
            </a:fld>
            <a:endParaRPr kumimoji="1" lang="ja-JP" altLang="en-US"/>
          </a:p>
        </p:txBody>
      </p:sp>
    </p:spTree>
    <p:extLst>
      <p:ext uri="{BB962C8B-B14F-4D97-AF65-F5344CB8AC3E}">
        <p14:creationId xmlns:p14="http://schemas.microsoft.com/office/powerpoint/2010/main" val="16091283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t>13</a:t>
            </a:fld>
            <a:endParaRPr kumimoji="1" lang="ja-JP" altLang="en-US"/>
          </a:p>
        </p:txBody>
      </p:sp>
    </p:spTree>
    <p:extLst>
      <p:ext uri="{BB962C8B-B14F-4D97-AF65-F5344CB8AC3E}">
        <p14:creationId xmlns:p14="http://schemas.microsoft.com/office/powerpoint/2010/main" val="2583163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今、木が減少している。</a:t>
            </a:r>
          </a:p>
          <a:p>
            <a:r>
              <a:rPr kumimoji="1" lang="en-US" altLang="ja-JP" dirty="0" smtClean="0"/>
              <a:t>Now,</a:t>
            </a:r>
            <a:r>
              <a:rPr kumimoji="1" lang="en-US" altLang="ja-JP" baseline="0" dirty="0" smtClean="0"/>
              <a:t> </a:t>
            </a:r>
            <a:r>
              <a:rPr kumimoji="1" lang="en-US" altLang="ja-JP" dirty="0" smtClean="0"/>
              <a:t>trees are decreasing.</a:t>
            </a:r>
          </a:p>
          <a:p>
            <a:r>
              <a:rPr kumimoji="1" lang="ja-JP" altLang="en-US" dirty="0" smtClean="0"/>
              <a:t>世界の森林は</a:t>
            </a:r>
            <a:r>
              <a:rPr kumimoji="1" lang="en-US" altLang="ja-JP" dirty="0" smtClean="0"/>
              <a:t>1</a:t>
            </a:r>
            <a:r>
              <a:rPr kumimoji="1" lang="ja-JP" altLang="en-US" dirty="0" smtClean="0"/>
              <a:t>分間に約東京ドーム</a:t>
            </a:r>
            <a:r>
              <a:rPr kumimoji="1" lang="en-US" altLang="ja-JP" dirty="0" smtClean="0"/>
              <a:t>3</a:t>
            </a:r>
            <a:r>
              <a:rPr kumimoji="1" lang="ja-JP" altLang="en-US" dirty="0" smtClean="0"/>
              <a:t>個分、</a:t>
            </a:r>
            <a:r>
              <a:rPr kumimoji="1" lang="en-US" altLang="ja-JP" dirty="0" smtClean="0"/>
              <a:t>1</a:t>
            </a:r>
            <a:r>
              <a:rPr kumimoji="1" lang="ja-JP" altLang="en-US" dirty="0" smtClean="0"/>
              <a:t>時間だと約</a:t>
            </a:r>
            <a:r>
              <a:rPr kumimoji="1" lang="en-US" altLang="ja-JP" dirty="0" smtClean="0"/>
              <a:t>178</a:t>
            </a:r>
            <a:r>
              <a:rPr kumimoji="1" lang="ja-JP" altLang="en-US" dirty="0" smtClean="0"/>
              <a:t>個分に相当する量が減少している。</a:t>
            </a:r>
          </a:p>
          <a:p>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t>2</a:t>
            </a:fld>
            <a:endParaRPr kumimoji="1" lang="ja-JP" altLang="en-US"/>
          </a:p>
        </p:txBody>
      </p:sp>
    </p:spTree>
    <p:extLst>
      <p:ext uri="{BB962C8B-B14F-4D97-AF65-F5344CB8AC3E}">
        <p14:creationId xmlns:p14="http://schemas.microsoft.com/office/powerpoint/2010/main" val="1874517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この問題を解決しなければ、大洪水やがけ崩れが多く起き、生き物は生息地を失うなどの事態になるだろう。</a:t>
            </a: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t>3</a:t>
            </a:fld>
            <a:endParaRPr kumimoji="1" lang="ja-JP" altLang="en-US"/>
          </a:p>
        </p:txBody>
      </p:sp>
    </p:spTree>
    <p:extLst>
      <p:ext uri="{BB962C8B-B14F-4D97-AF65-F5344CB8AC3E}">
        <p14:creationId xmlns:p14="http://schemas.microsoft.com/office/powerpoint/2010/main" val="2704497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原因は何だろうか？</a:t>
            </a:r>
          </a:p>
          <a:p>
            <a:r>
              <a:rPr kumimoji="1" lang="ja-JP" altLang="en-US" dirty="0" smtClean="0"/>
              <a:t>原因の一つとして、バイオ燃料の需要の増加があげられる。</a:t>
            </a:r>
          </a:p>
          <a:p>
            <a:r>
              <a:rPr kumimoji="1" lang="ja-JP" altLang="en-US" dirty="0" smtClean="0"/>
              <a:t>バイオ燃料には、</a:t>
            </a:r>
            <a:r>
              <a:rPr kumimoji="1" lang="en-US" altLang="ja-JP" dirty="0" smtClean="0"/>
              <a:t>2</a:t>
            </a:r>
            <a:r>
              <a:rPr kumimoji="1" lang="ja-JP" altLang="en-US" dirty="0" smtClean="0"/>
              <a:t>種類あり、バイオエタノールとバイオディー</a:t>
            </a:r>
            <a:r>
              <a:rPr kumimoji="1" lang="ja-JP" altLang="en-US" dirty="0" err="1" smtClean="0"/>
              <a:t>ぜ</a:t>
            </a:r>
            <a:r>
              <a:rPr kumimoji="1" lang="ja-JP" altLang="en-US" dirty="0" smtClean="0"/>
              <a:t>ルがある。おもに</a:t>
            </a:r>
            <a:r>
              <a:rPr kumimoji="1" lang="en-US" altLang="ja-JP" dirty="0" smtClean="0"/>
              <a:t>EU</a:t>
            </a:r>
            <a:r>
              <a:rPr kumimoji="1" lang="ja-JP" altLang="en-US" dirty="0" smtClean="0"/>
              <a:t>や米国やブラジルが生産し利用している。</a:t>
            </a: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t>4</a:t>
            </a:fld>
            <a:endParaRPr kumimoji="1" lang="ja-JP" altLang="en-US"/>
          </a:p>
        </p:txBody>
      </p:sp>
    </p:spTree>
    <p:extLst>
      <p:ext uri="{BB962C8B-B14F-4D97-AF65-F5344CB8AC3E}">
        <p14:creationId xmlns:p14="http://schemas.microsoft.com/office/powerpoint/2010/main" val="9146794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では、バイオ燃料とは何なのでしょうか？</a:t>
            </a:r>
          </a:p>
          <a:p>
            <a:r>
              <a:rPr kumimoji="1" lang="ja-JP" altLang="en-US" dirty="0" smtClean="0"/>
              <a:t>バイオ燃料とは、植物、資源などのバイオマスを加工して作る燃料のことで</a:t>
            </a: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t>5</a:t>
            </a:fld>
            <a:endParaRPr kumimoji="1" lang="ja-JP" altLang="en-US"/>
          </a:p>
        </p:txBody>
      </p:sp>
    </p:spTree>
    <p:extLst>
      <p:ext uri="{BB962C8B-B14F-4D97-AF65-F5344CB8AC3E}">
        <p14:creationId xmlns:p14="http://schemas.microsoft.com/office/powerpoint/2010/main" val="31786067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バイオ燃料を作るには、大量の植物資源、とくにサトウキビ、小麦、トウモロコシなどが必要である。</a:t>
            </a: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t>6</a:t>
            </a:fld>
            <a:endParaRPr kumimoji="1" lang="ja-JP" altLang="en-US"/>
          </a:p>
        </p:txBody>
      </p:sp>
    </p:spTree>
    <p:extLst>
      <p:ext uri="{BB962C8B-B14F-4D97-AF65-F5344CB8AC3E}">
        <p14:creationId xmlns:p14="http://schemas.microsoft.com/office/powerpoint/2010/main" val="9301114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近年、バイオ燃料の需要増加により、東南アジアでは森林を伐採してアブラヤシのプランテーションへ、アマゾンでは森林をサトウキビ農園や牧場へ転換する土地利用の転換が増加している。</a:t>
            </a: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t>7</a:t>
            </a:fld>
            <a:endParaRPr kumimoji="1" lang="ja-JP" altLang="en-US"/>
          </a:p>
        </p:txBody>
      </p:sp>
    </p:spTree>
    <p:extLst>
      <p:ext uri="{BB962C8B-B14F-4D97-AF65-F5344CB8AC3E}">
        <p14:creationId xmlns:p14="http://schemas.microsoft.com/office/powerpoint/2010/main" val="26264042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t>8</a:t>
            </a:fld>
            <a:endParaRPr kumimoji="1" lang="ja-JP" altLang="en-US"/>
          </a:p>
        </p:txBody>
      </p:sp>
    </p:spTree>
    <p:extLst>
      <p:ext uri="{BB962C8B-B14F-4D97-AF65-F5344CB8AC3E}">
        <p14:creationId xmlns:p14="http://schemas.microsoft.com/office/powerpoint/2010/main" val="35170096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それでは、近年生産が増加している、バイオ燃料のメリットは何だろうか？</a:t>
            </a:r>
          </a:p>
          <a:p>
            <a:r>
              <a:rPr kumimoji="1" lang="ja-JP" altLang="en-US" dirty="0" smtClean="0"/>
              <a:t>それは二酸化炭素排出が最小限に減らすことができるということです。</a:t>
            </a:r>
          </a:p>
          <a:p>
            <a:r>
              <a:rPr kumimoji="1" lang="ja-JP" altLang="en-US" dirty="0" smtClean="0"/>
              <a:t>そのため、地球温暖化対策として需要が増えています。</a:t>
            </a:r>
          </a:p>
          <a:p>
            <a:r>
              <a:rPr kumimoji="1" lang="ja-JP" altLang="en-US" dirty="0" smtClean="0"/>
              <a:t>例えば、航空機の二酸化炭素排出量は最大</a:t>
            </a:r>
            <a:r>
              <a:rPr kumimoji="1" lang="en-US" altLang="ja-JP" dirty="0" smtClean="0"/>
              <a:t>80</a:t>
            </a:r>
            <a:r>
              <a:rPr kumimoji="1" lang="ja-JP" altLang="en-US" dirty="0" smtClean="0"/>
              <a:t>％も削減できます。</a:t>
            </a:r>
          </a:p>
          <a:p>
            <a:r>
              <a:rPr kumimoji="1" lang="ja-JP" altLang="en-US" dirty="0" smtClean="0"/>
              <a:t>しかし、バイオ燃料は必ずしもいい事ばかりではありません。</a:t>
            </a:r>
          </a:p>
          <a:p>
            <a:r>
              <a:rPr kumimoji="1" lang="ja-JP" altLang="en-US" dirty="0" smtClean="0"/>
              <a:t>バイオ燃料のデメリットは私たちの生活に大きく、影響を及ぼします。　</a:t>
            </a:r>
          </a:p>
          <a:p>
            <a:endParaRPr kumimoji="1" lang="ja-JP" altLang="en-US" dirty="0" smtClean="0"/>
          </a:p>
          <a:p>
            <a:r>
              <a:rPr kumimoji="1" lang="ja-JP" altLang="en-US" dirty="0" smtClean="0"/>
              <a:t>（ここからバイオ燃料のデメリットの紹介）　　バイオ燃料のデメリット</a:t>
            </a:r>
          </a:p>
          <a:p>
            <a:r>
              <a:rPr kumimoji="1" lang="ja-JP" altLang="en-US" dirty="0" smtClean="0"/>
              <a:t>バイオ燃料は原料が穀物であるため、穀物や穀物を必要とする、食糧の価格が上がり、全体的に食料の減少・価格の高騰を引き起こします。これは、今人口爆発と言われる世の中にとって大きな影響を及ぼすだろう。（危ないこと、あってはならないこと）</a:t>
            </a:r>
            <a:r>
              <a:rPr kumimoji="1" lang="en-US" altLang="ja-JP" dirty="0" smtClean="0"/>
              <a:t>by</a:t>
            </a:r>
            <a:r>
              <a:rPr kumimoji="1" lang="ja-JP" altLang="en-US" dirty="0" smtClean="0"/>
              <a:t>れいな</a:t>
            </a:r>
          </a:p>
          <a:p>
            <a:r>
              <a:rPr kumimoji="1" lang="ja-JP" altLang="en-US" dirty="0" smtClean="0"/>
              <a:t>また、バイオ燃料は広大な土地を必要とするため、森林を伐採していきます。</a:t>
            </a:r>
          </a:p>
          <a:p>
            <a:r>
              <a:rPr kumimoji="1" lang="ja-JP" altLang="en-US" dirty="0" smtClean="0"/>
              <a:t>すると、生態系が破壊し、いきものが多く減ります。</a:t>
            </a: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t>9</a:t>
            </a:fld>
            <a:endParaRPr kumimoji="1" lang="ja-JP" altLang="en-US"/>
          </a:p>
        </p:txBody>
      </p:sp>
    </p:spTree>
    <p:extLst>
      <p:ext uri="{BB962C8B-B14F-4D97-AF65-F5344CB8AC3E}">
        <p14:creationId xmlns:p14="http://schemas.microsoft.com/office/powerpoint/2010/main" val="40756273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4A156CDF-C488-47E3-B065-6DB1F685ADA1}" type="datetimeFigureOut">
              <a:rPr kumimoji="1" lang="ja-JP" altLang="en-US" smtClean="0"/>
              <a:pPr/>
              <a:t>2012/12/16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4A156CDF-C488-47E3-B065-6DB1F685ADA1}" type="datetimeFigureOut">
              <a:rPr kumimoji="1" lang="ja-JP" altLang="en-US" smtClean="0"/>
              <a:pPr/>
              <a:t>2012/12/16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4A156CDF-C488-47E3-B065-6DB1F685ADA1}" type="datetimeFigureOut">
              <a:rPr kumimoji="1" lang="ja-JP" altLang="en-US" smtClean="0"/>
              <a:pPr/>
              <a:t>2012/12/16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2012/12/16</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4194336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2012/12/16</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281749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2012/12/16</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4632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2012/12/16</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058899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2012/12/16</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823760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2012/12/16</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737785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2012/12/16</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95563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2012/12/16</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39362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4A156CDF-C488-47E3-B065-6DB1F685ADA1}" type="datetimeFigureOut">
              <a:rPr kumimoji="1" lang="ja-JP" altLang="en-US" smtClean="0"/>
              <a:pPr/>
              <a:t>2012/12/16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2012/12/16</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8450740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2012/12/16</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421207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2012/12/16</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334966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4A156CDF-C488-47E3-B065-6DB1F685ADA1}" type="datetimeFigureOut">
              <a:rPr kumimoji="1" lang="ja-JP" altLang="en-US" smtClean="0"/>
              <a:pPr/>
              <a:t>2012/12/16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4A156CDF-C488-47E3-B065-6DB1F685ADA1}" type="datetimeFigureOut">
              <a:rPr kumimoji="1" lang="ja-JP" altLang="en-US" smtClean="0"/>
              <a:pPr/>
              <a:t>2012/12/16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4A156CDF-C488-47E3-B065-6DB1F685ADA1}" type="datetimeFigureOut">
              <a:rPr kumimoji="1" lang="ja-JP" altLang="en-US" smtClean="0"/>
              <a:pPr/>
              <a:t>2012/12/16</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4A156CDF-C488-47E3-B065-6DB1F685ADA1}" type="datetimeFigureOut">
              <a:rPr kumimoji="1" lang="ja-JP" altLang="en-US" smtClean="0"/>
              <a:pPr/>
              <a:t>2012/12/16</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4A156CDF-C488-47E3-B065-6DB1F685ADA1}" type="datetimeFigureOut">
              <a:rPr kumimoji="1" lang="ja-JP" altLang="en-US" smtClean="0"/>
              <a:pPr/>
              <a:t>2012/12/16</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4A156CDF-C488-47E3-B065-6DB1F685ADA1}" type="datetimeFigureOut">
              <a:rPr kumimoji="1" lang="ja-JP" altLang="en-US" smtClean="0"/>
              <a:pPr/>
              <a:t>2012/12/16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4A156CDF-C488-47E3-B065-6DB1F685ADA1}" type="datetimeFigureOut">
              <a:rPr kumimoji="1" lang="ja-JP" altLang="en-US" smtClean="0"/>
              <a:pPr/>
              <a:t>2012/12/16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156CDF-C488-47E3-B065-6DB1F685ADA1}" type="datetimeFigureOut">
              <a:rPr kumimoji="1" lang="ja-JP" altLang="en-US" smtClean="0"/>
              <a:pPr/>
              <a:t>2012/12/16</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482708-B0B8-4DB5-8C9F-41A159AB1AE3}"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1712A2-BA99-4034-A2E5-B065F24C0911}" type="datetimeFigureOut">
              <a:rPr lang="ja-JP" altLang="en-US" smtClean="0">
                <a:solidFill>
                  <a:prstClr val="black">
                    <a:tint val="75000"/>
                  </a:prstClr>
                </a:solidFill>
              </a:rPr>
              <a:pPr/>
              <a:t>2012/12/16</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8000348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0" y="2357431"/>
            <a:ext cx="5685594" cy="4500570"/>
          </a:xfrm>
          <a:prstGeom prst="rect">
            <a:avLst/>
          </a:prstGeom>
          <a:noFill/>
          <a:ln w="9525">
            <a:noFill/>
            <a:miter lim="800000"/>
            <a:headEnd/>
            <a:tailEnd/>
          </a:ln>
          <a:effectLst/>
        </p:spPr>
      </p:pic>
      <p:sp>
        <p:nvSpPr>
          <p:cNvPr id="8" name="タイトル 1"/>
          <p:cNvSpPr txBox="1">
            <a:spLocks/>
          </p:cNvSpPr>
          <p:nvPr/>
        </p:nvSpPr>
        <p:spPr>
          <a:xfrm>
            <a:off x="107504" y="243025"/>
            <a:ext cx="4922377" cy="1443037"/>
          </a:xfrm>
          <a:prstGeom prst="rect">
            <a:avLst/>
          </a:prstGeom>
        </p:spPr>
        <p:txBody>
          <a:bodyPr vert="horz" lIns="91440" tIns="45720" rIns="91440" bIns="45720" rtlCol="0" anchor="ctr">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5400" b="1" dirty="0" smtClean="0">
                <a:ln w="11430"/>
                <a:solidFill>
                  <a:srgbClr val="FF66FF"/>
                </a:solidFill>
                <a:effectLst>
                  <a:outerShdw blurRad="50800" dist="39000" dir="5460000" algn="tl">
                    <a:srgbClr val="000000">
                      <a:alpha val="38000"/>
                    </a:srgbClr>
                  </a:outerShdw>
                </a:effectLst>
              </a:rPr>
              <a:t>Which is important?</a:t>
            </a:r>
            <a:endParaRPr lang="ja-JP" altLang="en-US" sz="5400" b="1" dirty="0">
              <a:ln w="11430"/>
              <a:solidFill>
                <a:srgbClr val="FF66FF"/>
              </a:solidFill>
              <a:effectLst>
                <a:outerShdw blurRad="50800" dist="39000" dir="5460000" algn="tl">
                  <a:srgbClr val="000000">
                    <a:alpha val="38000"/>
                  </a:srgbClr>
                </a:outerShdw>
              </a:effectLst>
            </a:endParaRPr>
          </a:p>
        </p:txBody>
      </p:sp>
      <p:pic>
        <p:nvPicPr>
          <p:cNvPr id="7" name="Picture 3"/>
          <p:cNvPicPr>
            <a:picLocks noChangeAspect="1" noChangeArrowheads="1"/>
          </p:cNvPicPr>
          <p:nvPr/>
        </p:nvPicPr>
        <p:blipFill>
          <a:blip r:embed="rId4"/>
          <a:srcRect/>
          <a:stretch>
            <a:fillRect/>
          </a:stretch>
        </p:blipFill>
        <p:spPr bwMode="auto">
          <a:xfrm>
            <a:off x="4572000" y="0"/>
            <a:ext cx="4414868" cy="5357850"/>
          </a:xfrm>
          <a:prstGeom prst="rect">
            <a:avLst/>
          </a:prstGeom>
          <a:noFill/>
          <a:ln w="9525">
            <a:noFill/>
            <a:miter lim="800000"/>
            <a:headEnd/>
            <a:tailEnd/>
          </a:ln>
          <a:effectLst/>
        </p:spPr>
      </p:pic>
    </p:spTree>
    <p:extLst>
      <p:ext uri="{BB962C8B-B14F-4D97-AF65-F5344CB8AC3E}">
        <p14:creationId xmlns:p14="http://schemas.microsoft.com/office/powerpoint/2010/main" val="10528933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kumimoji="1" lang="en-US" altLang="ja-JP" sz="7200" dirty="0" smtClean="0"/>
              <a:t>Trees</a:t>
            </a:r>
            <a:endParaRPr kumimoji="1" lang="ja-JP" altLang="en-US" sz="7200" dirty="0"/>
          </a:p>
        </p:txBody>
      </p:sp>
      <p:pic>
        <p:nvPicPr>
          <p:cNvPr id="4" name="Picture 4" descr="G:\森林.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87624" y="1412776"/>
            <a:ext cx="6912768" cy="518457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1392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Trees are important…!?</a:t>
            </a:r>
            <a:endParaRPr kumimoji="1" lang="ja-JP" altLang="en-US" dirty="0"/>
          </a:p>
        </p:txBody>
      </p:sp>
      <p:pic>
        <p:nvPicPr>
          <p:cNvPr id="6147" name="Picture 3" descr="G:\火.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95536" y="1844824"/>
            <a:ext cx="8460432" cy="44463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25012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smtClean="0"/>
              <a:t>What do you think?</a:t>
            </a:r>
            <a:endParaRPr kumimoji="1" lang="ja-JP" altLang="en-US" dirty="0"/>
          </a:p>
        </p:txBody>
      </p:sp>
      <p:pic>
        <p:nvPicPr>
          <p:cNvPr id="7171" name="Picture 3" descr="G:\油.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628800"/>
            <a:ext cx="4029081" cy="308266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7172" name="Picture 4" descr="G:\森林.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4048" y="3170134"/>
            <a:ext cx="4043941" cy="347184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テキスト ボックス 4"/>
          <p:cNvSpPr txBox="1"/>
          <p:nvPr/>
        </p:nvSpPr>
        <p:spPr>
          <a:xfrm>
            <a:off x="3707904" y="2852936"/>
            <a:ext cx="1757178" cy="1569660"/>
          </a:xfrm>
          <a:prstGeom prst="rect">
            <a:avLst/>
          </a:prstGeom>
          <a:noFill/>
        </p:spPr>
        <p:txBody>
          <a:bodyPr wrap="square" rtlCol="0">
            <a:spAutoFit/>
          </a:bodyPr>
          <a:lstStyle/>
          <a:p>
            <a:r>
              <a:rPr lang="en-US" altLang="ja-JP" sz="9600" dirty="0" smtClean="0"/>
              <a:t>or</a:t>
            </a:r>
            <a:endParaRPr kumimoji="1" lang="ja-JP" altLang="en-US" sz="9600" dirty="0"/>
          </a:p>
        </p:txBody>
      </p:sp>
    </p:spTree>
    <p:extLst>
      <p:ext uri="{BB962C8B-B14F-4D97-AF65-F5344CB8AC3E}">
        <p14:creationId xmlns:p14="http://schemas.microsoft.com/office/powerpoint/2010/main" val="27982113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こっちのサトウキビがいいかな？</a:t>
            </a:r>
            <a:endParaRPr kumimoji="1" lang="ja-JP" altLang="en-US" dirty="0"/>
          </a:p>
        </p:txBody>
      </p:sp>
      <p:pic>
        <p:nvPicPr>
          <p:cNvPr id="4" name="Picture 5" descr="G:\サトウキビ２.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2660" y="1988840"/>
            <a:ext cx="3476104" cy="2313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1419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8596" y="285728"/>
            <a:ext cx="8229600" cy="1143000"/>
          </a:xfrm>
        </p:spPr>
        <p:txBody>
          <a:bodyPr/>
          <a:lstStyle/>
          <a:p>
            <a:r>
              <a:rPr lang="en-US" altLang="ja-JP" dirty="0" smtClean="0"/>
              <a:t>Trees  are  decreasing</a:t>
            </a:r>
            <a:endParaRPr kumimoji="1" lang="ja-JP" altLang="en-US" dirty="0"/>
          </a:p>
        </p:txBody>
      </p:sp>
      <p:pic>
        <p:nvPicPr>
          <p:cNvPr id="1026" name="Picture 2" descr="http://ord.yahoo.co.jp/o/image/SIG=12voi4qhq/EXP=1355541797;_ylc=X3IDMgRmc3QDMARpZHgDMARvaWQDQU5kOUdjUWE4dVV6a1Npb3FuMmtrMFlhZ0VkR1dDM0RJQ254MFJsUklFblZEdEw5dzBzckZZbEhObmhiUGtFBHADNXFPdTVwNlg1THlRNW82aARwb3MDNDQEc2VjA3NodwRzbGsDcmk-/*-http%3A/images.wildmadagascar.org/pictures/tana-maroantsetra/lavaka_0077.jpg"/>
          <p:cNvPicPr>
            <a:picLocks noGrp="1" noChangeAspect="1" noChangeArrowheads="1"/>
          </p:cNvPicPr>
          <p:nvPr>
            <p:ph idx="1"/>
          </p:nvPr>
        </p:nvPicPr>
        <p:blipFill>
          <a:blip r:embed="rId3"/>
          <a:srcRect/>
          <a:stretch>
            <a:fillRect/>
          </a:stretch>
        </p:blipFill>
        <p:spPr bwMode="auto">
          <a:xfrm>
            <a:off x="1043608" y="1412776"/>
            <a:ext cx="7200800" cy="4966554"/>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Creature…</a:t>
            </a:r>
            <a:endParaRPr kumimoji="1" lang="ja-JP" altLang="en-US" dirty="0"/>
          </a:p>
        </p:txBody>
      </p:sp>
      <p:pic>
        <p:nvPicPr>
          <p:cNvPr id="5122" name="Picture 2" descr="G:\生息地.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87624" y="1412776"/>
            <a:ext cx="6984776" cy="5243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4600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3"/>
          <a:srcRect/>
          <a:stretch>
            <a:fillRect/>
          </a:stretch>
        </p:blipFill>
        <p:spPr bwMode="auto">
          <a:xfrm>
            <a:off x="395536" y="548680"/>
            <a:ext cx="8496944" cy="5366882"/>
          </a:xfrm>
          <a:prstGeom prst="rect">
            <a:avLst/>
          </a:prstGeom>
          <a:noFill/>
          <a:ln w="9525">
            <a:noFill/>
            <a:miter lim="800000"/>
            <a:headEnd/>
            <a:tailEnd/>
          </a:ln>
          <a:effectLst/>
        </p:spPr>
      </p:pic>
    </p:spTree>
    <p:extLst>
      <p:ext uri="{BB962C8B-B14F-4D97-AF65-F5344CB8AC3E}">
        <p14:creationId xmlns:p14="http://schemas.microsoft.com/office/powerpoint/2010/main" val="19672726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What</a:t>
            </a:r>
            <a:r>
              <a:rPr lang="ja-JP" altLang="en-US" dirty="0" smtClean="0"/>
              <a:t>  </a:t>
            </a:r>
            <a:r>
              <a:rPr lang="en-US" altLang="ja-JP" dirty="0" smtClean="0"/>
              <a:t>is  </a:t>
            </a:r>
            <a:r>
              <a:rPr lang="en-US" dirty="0" smtClean="0"/>
              <a:t>biomass fuel?</a:t>
            </a:r>
            <a:endParaRPr kumimoji="1" lang="ja-JP" altLang="en-US" dirty="0"/>
          </a:p>
        </p:txBody>
      </p:sp>
      <p:pic>
        <p:nvPicPr>
          <p:cNvPr id="6" name="Picture 2"/>
          <p:cNvPicPr>
            <a:picLocks noGrp="1" noChangeAspect="1" noChangeArrowheads="1"/>
          </p:cNvPicPr>
          <p:nvPr>
            <p:ph idx="1"/>
          </p:nvPr>
        </p:nvPicPr>
        <p:blipFill>
          <a:blip r:embed="rId3"/>
          <a:srcRect/>
          <a:stretch>
            <a:fillRect/>
          </a:stretch>
        </p:blipFill>
        <p:spPr bwMode="auto">
          <a:xfrm>
            <a:off x="1547664" y="1340768"/>
            <a:ext cx="6192688" cy="510236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043890" cy="868346"/>
          </a:xfrm>
        </p:spPr>
        <p:txBody>
          <a:bodyPr>
            <a:noAutofit/>
          </a:bodyPr>
          <a:lstStyle/>
          <a:p>
            <a:r>
              <a:rPr lang="en-US" sz="8000" dirty="0" smtClean="0"/>
              <a:t>materials</a:t>
            </a:r>
            <a:endParaRPr kumimoji="1" lang="ja-JP" altLang="en-US" sz="8000" dirty="0"/>
          </a:p>
        </p:txBody>
      </p:sp>
      <p:pic>
        <p:nvPicPr>
          <p:cNvPr id="4" name="Picture 2" descr="G:\小麦.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23528" y="1196752"/>
            <a:ext cx="3888432" cy="268848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1" name="Picture 3" descr="G:\とうもろこし.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3006" y="3717032"/>
            <a:ext cx="3476104" cy="260707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2" name="Picture 4" descr="G:\サトウキビ１.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4048" y="1196752"/>
            <a:ext cx="3822781" cy="267138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テキスト ボックス 2"/>
          <p:cNvSpPr txBox="1"/>
          <p:nvPr/>
        </p:nvSpPr>
        <p:spPr>
          <a:xfrm>
            <a:off x="4067944" y="6150114"/>
            <a:ext cx="1427106" cy="707886"/>
          </a:xfrm>
          <a:prstGeom prst="rect">
            <a:avLst/>
          </a:prstGeom>
          <a:noFill/>
        </p:spPr>
        <p:txBody>
          <a:bodyPr wrap="square" rtlCol="0">
            <a:spAutoFit/>
          </a:bodyPr>
          <a:lstStyle/>
          <a:p>
            <a:r>
              <a:rPr kumimoji="1" lang="en-US" altLang="ja-JP" sz="4000" dirty="0" smtClean="0"/>
              <a:t>corn</a:t>
            </a:r>
            <a:endParaRPr kumimoji="1" lang="ja-JP" altLang="en-US" sz="4000" dirty="0"/>
          </a:p>
        </p:txBody>
      </p:sp>
      <p:sp>
        <p:nvSpPr>
          <p:cNvPr id="5" name="テキスト ボックス 4"/>
          <p:cNvSpPr txBox="1"/>
          <p:nvPr/>
        </p:nvSpPr>
        <p:spPr>
          <a:xfrm>
            <a:off x="762109" y="3717032"/>
            <a:ext cx="1656184" cy="707886"/>
          </a:xfrm>
          <a:prstGeom prst="rect">
            <a:avLst/>
          </a:prstGeom>
          <a:noFill/>
        </p:spPr>
        <p:txBody>
          <a:bodyPr wrap="square" rtlCol="0">
            <a:spAutoFit/>
          </a:bodyPr>
          <a:lstStyle/>
          <a:p>
            <a:r>
              <a:rPr lang="en-US" altLang="ja-JP" sz="4000" dirty="0" smtClean="0"/>
              <a:t>wheat</a:t>
            </a:r>
            <a:endParaRPr kumimoji="1" lang="ja-JP" altLang="en-US" sz="4000" dirty="0"/>
          </a:p>
        </p:txBody>
      </p:sp>
      <p:sp>
        <p:nvSpPr>
          <p:cNvPr id="6" name="テキスト ボックス 5"/>
          <p:cNvSpPr txBox="1"/>
          <p:nvPr/>
        </p:nvSpPr>
        <p:spPr>
          <a:xfrm>
            <a:off x="6588224" y="3778587"/>
            <a:ext cx="2784890" cy="646331"/>
          </a:xfrm>
          <a:prstGeom prst="rect">
            <a:avLst/>
          </a:prstGeom>
          <a:noFill/>
        </p:spPr>
        <p:txBody>
          <a:bodyPr wrap="square" rtlCol="0">
            <a:spAutoFit/>
          </a:bodyPr>
          <a:lstStyle/>
          <a:p>
            <a:r>
              <a:rPr lang="en-US" altLang="ja-JP" sz="3600" dirty="0" smtClean="0"/>
              <a:t>Sugar cane</a:t>
            </a:r>
            <a:endParaRPr kumimoji="1" lang="ja-JP" altLang="en-US" sz="3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For  </a:t>
            </a:r>
            <a:r>
              <a:rPr lang="en-US" dirty="0" smtClean="0"/>
              <a:t>biomass fuel</a:t>
            </a:r>
            <a:r>
              <a:rPr lang="en-US" altLang="ja-JP" dirty="0" smtClean="0"/>
              <a:t> …</a:t>
            </a:r>
            <a:endParaRPr kumimoji="1" lang="ja-JP" altLang="en-US" dirty="0"/>
          </a:p>
        </p:txBody>
      </p:sp>
      <p:pic>
        <p:nvPicPr>
          <p:cNvPr id="18434" name="Picture 2" descr="http://www.ecool.jp/news/images/e_adb11_1112_002_s.jpg"/>
          <p:cNvPicPr>
            <a:picLocks noChangeAspect="1" noChangeArrowheads="1"/>
          </p:cNvPicPr>
          <p:nvPr/>
        </p:nvPicPr>
        <p:blipFill>
          <a:blip r:embed="rId3"/>
          <a:srcRect/>
          <a:stretch>
            <a:fillRect/>
          </a:stretch>
        </p:blipFill>
        <p:spPr bwMode="auto">
          <a:xfrm>
            <a:off x="1142976" y="1643050"/>
            <a:ext cx="6643734" cy="441808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For  </a:t>
            </a:r>
            <a:r>
              <a:rPr lang="en-US" dirty="0" smtClean="0"/>
              <a:t>biomass fuel</a:t>
            </a:r>
            <a:r>
              <a:rPr lang="en-US" altLang="ja-JP" dirty="0" smtClean="0"/>
              <a:t> …</a:t>
            </a:r>
            <a:endParaRPr kumimoji="1" lang="ja-JP" altLang="en-US" dirty="0"/>
          </a:p>
        </p:txBody>
      </p:sp>
      <p:pic>
        <p:nvPicPr>
          <p:cNvPr id="8" name="コンテンツ プレースホルダ 7" descr="untitled.bmp"/>
          <p:cNvPicPr>
            <a:picLocks noGrp="1" noChangeAspect="1"/>
          </p:cNvPicPr>
          <p:nvPr>
            <p:ph idx="1"/>
          </p:nvPr>
        </p:nvPicPr>
        <p:blipFill>
          <a:blip r:embed="rId3"/>
          <a:stretch>
            <a:fillRect/>
          </a:stretch>
        </p:blipFill>
        <p:spPr>
          <a:xfrm>
            <a:off x="1524000" y="1710531"/>
            <a:ext cx="6096000" cy="4305300"/>
          </a:xfrm>
        </p:spPr>
      </p:pic>
      <p:sp>
        <p:nvSpPr>
          <p:cNvPr id="19458" name="AutoShape 2" descr="http://ord.yahoo.co.jp/o/image/SIG=12v23c758/EXP=1355541804;_ylc=X3IDMgRmc3QDMARpZHgDMARvaWQDQU5kOUdjUTlsOHdkcFB3OUFpQkFtRUxpUVRub0RLemVFWklrSEhvTmFxVEtmdDBfZ014ZTNrV195SXIwTFNzBHADNXFPdTVwNlg1THlRNW82aARwb3MDMTExBHNlYwNzaHcEc2xrA3Jp/*-http%3A/www.greenpeace.org/japan/community_images/92/187492/17368_33634.jpg"/>
          <p:cNvSpPr>
            <a:spLocks noChangeAspect="1" noChangeArrowheads="1"/>
          </p:cNvSpPr>
          <p:nvPr/>
        </p:nvSpPr>
        <p:spPr bwMode="auto">
          <a:xfrm>
            <a:off x="63500" y="-136525"/>
            <a:ext cx="5857875" cy="4133850"/>
          </a:xfrm>
          <a:prstGeom prst="rect">
            <a:avLst/>
          </a:prstGeom>
          <a:noFill/>
        </p:spPr>
        <p:txBody>
          <a:bodyPr vert="horz" wrap="square" lIns="91440" tIns="45720" rIns="91440" bIns="45720" numCol="1" anchor="t" anchorCtr="0" compatLnSpc="1">
            <a:prstTxWarp prst="textNoShape">
              <a:avLst/>
            </a:prstTxWarp>
          </a:bodyPr>
          <a:lstStyle/>
          <a:p>
            <a:endParaRPr lang="ja-JP" altLang="en-US"/>
          </a:p>
        </p:txBody>
      </p:sp>
      <p:sp>
        <p:nvSpPr>
          <p:cNvPr id="19460" name="AutoShape 4" descr="http://ord.yahoo.co.jp/o/image/SIG=12v23c758/EXP=1355541804;_ylc=X3IDMgRmc3QDMARpZHgDMARvaWQDQU5kOUdjUTlsOHdkcFB3OUFpQkFtRUxpUVRub0RLemVFWklrSEhvTmFxVEtmdDBfZ014ZTNrV195SXIwTFNzBHADNXFPdTVwNlg1THlRNW82aARwb3MDMTExBHNlYwNzaHcEc2xrA3Jp/*-http%3A/www.greenpeace.org/japan/community_images/92/187492/17368_33634.jpg"/>
          <p:cNvSpPr>
            <a:spLocks noChangeAspect="1" noChangeArrowheads="1"/>
          </p:cNvSpPr>
          <p:nvPr/>
        </p:nvSpPr>
        <p:spPr bwMode="auto">
          <a:xfrm>
            <a:off x="63500" y="-136525"/>
            <a:ext cx="5857875" cy="4133850"/>
          </a:xfrm>
          <a:prstGeom prst="rect">
            <a:avLst/>
          </a:prstGeom>
          <a:noFill/>
        </p:spPr>
        <p:txBody>
          <a:bodyPr vert="horz" wrap="square" lIns="91440" tIns="45720" rIns="91440" bIns="45720" numCol="1" anchor="t" anchorCtr="0" compatLnSpc="1">
            <a:prstTxWarp prst="textNoShape">
              <a:avLst/>
            </a:prstTxWarp>
          </a:bodyPr>
          <a:lstStyle/>
          <a:p>
            <a:endParaRPr lang="ja-JP" altLang="en-US"/>
          </a:p>
        </p:txBody>
      </p:sp>
      <p:sp>
        <p:nvSpPr>
          <p:cNvPr id="19462" name="AutoShape 6" descr="http://ord.yahoo.co.jp/o/image/SIG=12v23c758/EXP=1355541804;_ylc=X3IDMgRmc3QDMARpZHgDMARvaWQDQU5kOUdjUTlsOHdkcFB3OUFpQkFtRUxpUVRub0RLemVFWklrSEhvTmFxVEtmdDBfZ014ZTNrV195SXIwTFNzBHADNXFPdTVwNlg1THlRNW82aARwb3MDMTExBHNlYwNzaHcEc2xrA3Jp/*-http%3A/www.greenpeace.org/japan/community_images/92/187492/17368_33634.jpg"/>
          <p:cNvSpPr>
            <a:spLocks noChangeAspect="1" noChangeArrowheads="1"/>
          </p:cNvSpPr>
          <p:nvPr/>
        </p:nvSpPr>
        <p:spPr bwMode="auto">
          <a:xfrm>
            <a:off x="63500" y="-136525"/>
            <a:ext cx="5857875" cy="4133850"/>
          </a:xfrm>
          <a:prstGeom prst="rect">
            <a:avLst/>
          </a:prstGeom>
          <a:noFill/>
        </p:spPr>
        <p:txBody>
          <a:bodyPr vert="horz" wrap="square" lIns="91440" tIns="45720" rIns="91440" bIns="45720" numCol="1" anchor="t" anchorCtr="0" compatLnSpc="1">
            <a:prstTxWarp prst="textNoShape">
              <a:avLst/>
            </a:prstTxWarp>
          </a:bodyPr>
          <a:lstStyle/>
          <a:p>
            <a:endParaRPr lang="ja-JP" altLang="en-US"/>
          </a:p>
        </p:txBody>
      </p:sp>
      <p:sp>
        <p:nvSpPr>
          <p:cNvPr id="19464" name="AutoShape 8" descr="http://ord.yahoo.co.jp/o/image/SIG=12v23c758/EXP=1355541804;_ylc=X3IDMgRmc3QDMARpZHgDMARvaWQDQU5kOUdjUTlsOHdkcFB3OUFpQkFtRUxpUVRub0RLemVFWklrSEhvTmFxVEtmdDBfZ014ZTNrV195SXIwTFNzBHADNXFPdTVwNlg1THlRNW82aARwb3MDMTExBHNlYwNzaHcEc2xrA3Jp/*-http%3A/www.greenpeace.org/japan/community_images/92/187492/17368_33634.jpg"/>
          <p:cNvSpPr>
            <a:spLocks noChangeAspect="1" noChangeArrowheads="1"/>
          </p:cNvSpPr>
          <p:nvPr/>
        </p:nvSpPr>
        <p:spPr bwMode="auto">
          <a:xfrm>
            <a:off x="63500" y="-136525"/>
            <a:ext cx="6096000" cy="4305300"/>
          </a:xfrm>
          <a:prstGeom prst="rect">
            <a:avLst/>
          </a:prstGeom>
          <a:noFill/>
        </p:spPr>
        <p:txBody>
          <a:bodyPr vert="horz" wrap="square" lIns="91440" tIns="45720" rIns="91440" bIns="45720" numCol="1" anchor="t" anchorCtr="0" compatLnSpc="1">
            <a:prstTxWarp prst="textNoShape">
              <a:avLst/>
            </a:prstTxWarp>
          </a:bodyPr>
          <a:lstStyle/>
          <a:p>
            <a:endParaRPr lang="ja-JP"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sz="6000" dirty="0"/>
              <a:t>biomass fuel </a:t>
            </a:r>
            <a:endParaRPr kumimoji="1" lang="ja-JP" altLang="en-US" sz="6000" dirty="0"/>
          </a:p>
        </p:txBody>
      </p:sp>
      <p:pic>
        <p:nvPicPr>
          <p:cNvPr id="4" name="Picture 3" descr="G:\油.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4534" y="1628800"/>
            <a:ext cx="6696744" cy="512370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404906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214</TotalTime>
  <Words>547</Words>
  <Application>Microsoft Office PowerPoint</Application>
  <PresentationFormat>画面に合わせる (4:3)</PresentationFormat>
  <Paragraphs>72</Paragraphs>
  <Slides>13</Slides>
  <Notes>13</Notes>
  <HiddenSlides>0</HiddenSlides>
  <MMClips>0</MMClips>
  <ScaleCrop>false</ScaleCrop>
  <HeadingPairs>
    <vt:vector size="4" baseType="variant">
      <vt:variant>
        <vt:lpstr>テーマ</vt:lpstr>
      </vt:variant>
      <vt:variant>
        <vt:i4>2</vt:i4>
      </vt:variant>
      <vt:variant>
        <vt:lpstr>スライド タイトル</vt:lpstr>
      </vt:variant>
      <vt:variant>
        <vt:i4>13</vt:i4>
      </vt:variant>
    </vt:vector>
  </HeadingPairs>
  <TitlesOfParts>
    <vt:vector size="15" baseType="lpstr">
      <vt:lpstr>Office テーマ</vt:lpstr>
      <vt:lpstr>1_Office テーマ</vt:lpstr>
      <vt:lpstr>PowerPoint プレゼンテーション</vt:lpstr>
      <vt:lpstr>Trees  are  decreasing</vt:lpstr>
      <vt:lpstr>Creature…</vt:lpstr>
      <vt:lpstr>PowerPoint プレゼンテーション</vt:lpstr>
      <vt:lpstr>What  is  biomass fuel?</vt:lpstr>
      <vt:lpstr>materials</vt:lpstr>
      <vt:lpstr>For  biomass fuel …</vt:lpstr>
      <vt:lpstr>For  biomass fuel …</vt:lpstr>
      <vt:lpstr>biomass fuel </vt:lpstr>
      <vt:lpstr>Trees</vt:lpstr>
      <vt:lpstr>Trees are important…!?</vt:lpstr>
      <vt:lpstr>What do you think?</vt:lpstr>
      <vt:lpstr>こっちのサトウキビがいいかな？</vt:lpstr>
    </vt:vector>
  </TitlesOfParts>
  <Company>FJ-WORK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fsl</dc:creator>
  <cp:lastModifiedBy>koji02ex</cp:lastModifiedBy>
  <cp:revision>18</cp:revision>
  <dcterms:created xsi:type="dcterms:W3CDTF">2012-12-11T05:55:39Z</dcterms:created>
  <dcterms:modified xsi:type="dcterms:W3CDTF">2012-12-16T09:35:48Z</dcterms:modified>
</cp:coreProperties>
</file>